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8"/>
  </p:notesMasterIdLst>
  <p:sldIdLst>
    <p:sldId id="268" r:id="rId2"/>
    <p:sldId id="282" r:id="rId3"/>
    <p:sldId id="259" r:id="rId4"/>
    <p:sldId id="296" r:id="rId5"/>
    <p:sldId id="263" r:id="rId6"/>
    <p:sldId id="264" r:id="rId7"/>
    <p:sldId id="371" r:id="rId8"/>
    <p:sldId id="380" r:id="rId9"/>
    <p:sldId id="267" r:id="rId10"/>
    <p:sldId id="324" r:id="rId11"/>
    <p:sldId id="325" r:id="rId12"/>
    <p:sldId id="326" r:id="rId13"/>
    <p:sldId id="373" r:id="rId14"/>
    <p:sldId id="328" r:id="rId15"/>
    <p:sldId id="331" r:id="rId16"/>
    <p:sldId id="333" r:id="rId17"/>
    <p:sldId id="337" r:id="rId18"/>
    <p:sldId id="334" r:id="rId19"/>
    <p:sldId id="338" r:id="rId20"/>
    <p:sldId id="343" r:id="rId21"/>
    <p:sldId id="339" r:id="rId22"/>
    <p:sldId id="344" r:id="rId23"/>
    <p:sldId id="346" r:id="rId24"/>
    <p:sldId id="300" r:id="rId25"/>
    <p:sldId id="374" r:id="rId26"/>
    <p:sldId id="379" r:id="rId27"/>
  </p:sldIdLst>
  <p:sldSz cx="9144000" cy="6858000" type="screen4x3"/>
  <p:notesSz cx="7104063" cy="102346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1pPr>
    <a:lvl2pPr marL="4572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2pPr>
    <a:lvl3pPr marL="9144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3pPr>
    <a:lvl4pPr marL="1371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4pPr>
    <a:lvl5pPr marL="18288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2">
          <p15:clr>
            <a:srgbClr val="A4A3A4"/>
          </p15:clr>
        </p15:guide>
        <p15:guide id="2" pos="226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FF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695" autoAdjust="0"/>
    <p:restoredTop sz="94762" autoAdjust="0"/>
  </p:normalViewPr>
  <p:slideViewPr>
    <p:cSldViewPr>
      <p:cViewPr varScale="1">
        <p:scale>
          <a:sx n="108" d="100"/>
          <a:sy n="108" d="100"/>
        </p:scale>
        <p:origin x="1302" y="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300" y="12438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972"/>
        <p:guide pos="22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814550" y="-12172950"/>
            <a:ext cx="17268825" cy="12950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" name="Rectangle 2">
            <a:extLst/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10075" y="4861154"/>
            <a:ext cx="5682255" cy="46041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77875"/>
            <a:ext cx="5114925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075" y="4861155"/>
            <a:ext cx="5683914" cy="4605821"/>
          </a:xfrm>
          <a:noFill/>
          <a:ln/>
        </p:spPr>
        <p:txBody>
          <a:bodyPr wrap="none" lIns="94925" tIns="47463" rIns="94925" bIns="47463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77875"/>
            <a:ext cx="5114925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0075" y="4861155"/>
            <a:ext cx="5683914" cy="4605821"/>
          </a:xfrm>
          <a:noFill/>
          <a:ln/>
        </p:spPr>
        <p:txBody>
          <a:bodyPr wrap="none" lIns="94925" tIns="47463" rIns="94925" bIns="47463" anchor="ctr"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540975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77875"/>
            <a:ext cx="5114925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075" y="4861155"/>
            <a:ext cx="5683914" cy="4605821"/>
          </a:xfrm>
          <a:noFill/>
          <a:ln/>
        </p:spPr>
        <p:txBody>
          <a:bodyPr wrap="none" lIns="94925" tIns="47463" rIns="94925" bIns="47463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77875"/>
            <a:ext cx="5114925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0075" y="4861155"/>
            <a:ext cx="5683914" cy="4605821"/>
          </a:xfrm>
          <a:noFill/>
          <a:ln/>
        </p:spPr>
        <p:txBody>
          <a:bodyPr wrap="none" lIns="94925" tIns="47463" rIns="94925" bIns="47463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77875"/>
            <a:ext cx="5114925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075" y="4861155"/>
            <a:ext cx="5683914" cy="4605821"/>
          </a:xfrm>
          <a:noFill/>
          <a:ln/>
        </p:spPr>
        <p:txBody>
          <a:bodyPr wrap="none" lIns="94925" tIns="47463" rIns="94925" bIns="47463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77875"/>
            <a:ext cx="5114925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0075" y="4861155"/>
            <a:ext cx="5683914" cy="4605821"/>
          </a:xfrm>
          <a:noFill/>
          <a:ln/>
        </p:spPr>
        <p:txBody>
          <a:bodyPr wrap="none" lIns="94925" tIns="47463" rIns="94925" bIns="47463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78236cd8de_2_54:notes"/>
          <p:cNvSpPr txBox="1">
            <a:spLocks noGrp="1"/>
          </p:cNvSpPr>
          <p:nvPr>
            <p:ph type="body" idx="1"/>
          </p:nvPr>
        </p:nvSpPr>
        <p:spPr>
          <a:xfrm>
            <a:off x="710390" y="4861438"/>
            <a:ext cx="5683236" cy="4605565"/>
          </a:xfrm>
          <a:prstGeom prst="rect">
            <a:avLst/>
          </a:prstGeom>
        </p:spPr>
        <p:txBody>
          <a:bodyPr spcFirstLastPara="1" wrap="square" lIns="84336" tIns="84336" rIns="84336" bIns="84336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dirty="0"/>
          </a:p>
        </p:txBody>
      </p:sp>
      <p:sp>
        <p:nvSpPr>
          <p:cNvPr id="202" name="Google Shape;202;g78236cd8de_2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77875"/>
            <a:ext cx="5114925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0075" y="4861155"/>
            <a:ext cx="5683914" cy="4605821"/>
          </a:xfrm>
          <a:noFill/>
          <a:ln/>
        </p:spPr>
        <p:txBody>
          <a:bodyPr wrap="none" lIns="94925" tIns="47463" rIns="94925" bIns="47463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25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77875"/>
            <a:ext cx="5114925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1747" name="Rectangle 1026"/>
          <p:cNvSpPr>
            <a:spLocks noGrp="1" noChangeArrowheads="1"/>
          </p:cNvSpPr>
          <p:nvPr>
            <p:ph type="body" idx="1"/>
          </p:nvPr>
        </p:nvSpPr>
        <p:spPr>
          <a:xfrm>
            <a:off x="710075" y="4861155"/>
            <a:ext cx="5683914" cy="4605821"/>
          </a:xfrm>
          <a:noFill/>
          <a:ln/>
        </p:spPr>
        <p:txBody>
          <a:bodyPr wrap="none" lIns="94925" tIns="47463" rIns="94925" bIns="47463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77875"/>
            <a:ext cx="5114925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0075" y="4861155"/>
            <a:ext cx="5683914" cy="4605821"/>
          </a:xfrm>
          <a:noFill/>
          <a:ln/>
        </p:spPr>
        <p:txBody>
          <a:bodyPr wrap="none" lIns="94925" tIns="47463" rIns="94925" bIns="47463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77875"/>
            <a:ext cx="5114925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0075" y="4861155"/>
            <a:ext cx="5683914" cy="4605821"/>
          </a:xfrm>
          <a:noFill/>
          <a:ln/>
        </p:spPr>
        <p:txBody>
          <a:bodyPr wrap="none" lIns="94925" tIns="47463" rIns="94925" bIns="47463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77875"/>
            <a:ext cx="5114925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075" y="4861155"/>
            <a:ext cx="5683914" cy="4605821"/>
          </a:xfrm>
          <a:noFill/>
          <a:ln/>
        </p:spPr>
        <p:txBody>
          <a:bodyPr wrap="none" lIns="94925" tIns="47463" rIns="94925" bIns="47463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39"/>
              <a:chOff x="-3" y="1562"/>
              <a:chExt cx="5763" cy="639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>
                  <a:gd name="T0" fmla="*/ 0 w 1000"/>
                  <a:gd name="T1" fmla="*/ 0 h 720"/>
                  <a:gd name="T2" fmla="*/ 0 w 1000"/>
                  <a:gd name="T3" fmla="*/ 720 h 720"/>
                  <a:gd name="T4" fmla="*/ 1000 w 1000"/>
                  <a:gd name="T5" fmla="*/ 720 h 720"/>
                  <a:gd name="T6" fmla="*/ 1000 w 1000"/>
                  <a:gd name="T7" fmla="*/ 0 h 720"/>
                  <a:gd name="T8" fmla="*/ 0 w 100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8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2"/>
                <a:ext cx="632" cy="315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3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53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>
                  <a:gd name="T0" fmla="*/ 0 w 291"/>
                  <a:gd name="T1" fmla="*/ 624 h 625"/>
                  <a:gd name="T2" fmla="*/ 291 w 291"/>
                  <a:gd name="T3" fmla="*/ 625 h 625"/>
                  <a:gd name="T4" fmla="*/ 291 w 291"/>
                  <a:gd name="T5" fmla="*/ 6 h 625"/>
                  <a:gd name="T6" fmla="*/ 0 w 291"/>
                  <a:gd name="T7" fmla="*/ 0 h 625"/>
                  <a:gd name="T8" fmla="*/ 0 w 291"/>
                  <a:gd name="T9" fmla="*/ 624 h 6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>
                <a:gd name="T0" fmla="*/ 0 w 5762"/>
                <a:gd name="T1" fmla="*/ 196 h 385"/>
                <a:gd name="T2" fmla="*/ 5762 w 5762"/>
                <a:gd name="T3" fmla="*/ 188 h 385"/>
                <a:gd name="T4" fmla="*/ 5762 w 5762"/>
                <a:gd name="T5" fmla="*/ 4 h 385"/>
                <a:gd name="T6" fmla="*/ 0 w 5762"/>
                <a:gd name="T7" fmla="*/ 0 h 385"/>
                <a:gd name="T8" fmla="*/ 0 w 5762"/>
                <a:gd name="T9" fmla="*/ 196 h 3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>
                <a:gd name="T0" fmla="*/ 0 w 5761"/>
                <a:gd name="T1" fmla="*/ 28 h 189"/>
                <a:gd name="T2" fmla="*/ 5761 w 5761"/>
                <a:gd name="T3" fmla="*/ 0 h 189"/>
                <a:gd name="T4" fmla="*/ 5761 w 5761"/>
                <a:gd name="T5" fmla="*/ 189 h 189"/>
                <a:gd name="T6" fmla="*/ 1 w 5761"/>
                <a:gd name="T7" fmla="*/ 189 h 189"/>
                <a:gd name="T8" fmla="*/ 0 w 5761"/>
                <a:gd name="T9" fmla="*/ 28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3484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3484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27" name="Rectangle 2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8" name="Rectangle 28">
            <a:extLst/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9" name="Rectangle 2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0BB5FA1-66A2-438B-8FCB-F2FA74E7645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2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2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2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F8B5F-1324-46FA-8A4E-FBFE208B4A3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2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2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2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89C5E-C215-4D08-8BAA-1BC59CAF6C1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2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2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2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F32CF-BF13-4039-9191-CB996854251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2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2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2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9C130-6533-48BB-9856-DE544829DE2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2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2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2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CC05E-36C3-45FF-BA18-8B63F14E081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2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2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2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9D780-3B4D-42C1-864C-15F1BB8EFAB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2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2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2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B5A31-5E34-43A1-9387-E582B808BB2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2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2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AF914-8E63-4E43-9664-3AF04980EF0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2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2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2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E064-21D2-46BE-9944-5C2A023347B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27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28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29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132C1-451B-4217-8F96-F30EDDB4360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1035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>
                  <a:gd name="T0" fmla="*/ 0 w 1000"/>
                  <a:gd name="T1" fmla="*/ 0 h 720"/>
                  <a:gd name="T2" fmla="*/ 0 w 1000"/>
                  <a:gd name="T3" fmla="*/ 720 h 720"/>
                  <a:gd name="T4" fmla="*/ 1000 w 1000"/>
                  <a:gd name="T5" fmla="*/ 720 h 720"/>
                  <a:gd name="T6" fmla="*/ 1000 w 1000"/>
                  <a:gd name="T7" fmla="*/ 0 h 720"/>
                  <a:gd name="T8" fmla="*/ 0 w 100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36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37" name="Freeform 6"/>
              <p:cNvSpPr>
                <a:spLocks/>
              </p:cNvSpPr>
              <p:nvPr/>
            </p:nvSpPr>
            <p:spPr bwMode="ltGray">
              <a:xfrm rot="-5400000">
                <a:off x="968" y="1675"/>
                <a:ext cx="624" cy="423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38" name="Freeform 7"/>
              <p:cNvSpPr>
                <a:spLocks/>
              </p:cNvSpPr>
              <p:nvPr/>
            </p:nvSpPr>
            <p:spPr bwMode="ltGray">
              <a:xfrm rot="-5400000">
                <a:off x="-71" y="1759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39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0" name="Freeform 9"/>
              <p:cNvSpPr>
                <a:spLocks/>
              </p:cNvSpPr>
              <p:nvPr/>
            </p:nvSpPr>
            <p:spPr bwMode="ltGray">
              <a:xfrm rot="-5400000">
                <a:off x="434" y="1699"/>
                <a:ext cx="624" cy="364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1" name="Freeform 10"/>
              <p:cNvSpPr>
                <a:spLocks/>
              </p:cNvSpPr>
              <p:nvPr/>
            </p:nvSpPr>
            <p:spPr bwMode="ltGray">
              <a:xfrm rot="-5400000">
                <a:off x="147" y="1728"/>
                <a:ext cx="632" cy="316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2" name="Freeform 11"/>
              <p:cNvSpPr>
                <a:spLocks/>
              </p:cNvSpPr>
              <p:nvPr/>
            </p:nvSpPr>
            <p:spPr bwMode="ltGray">
              <a:xfrm rot="-5400000">
                <a:off x="3192" y="1658"/>
                <a:ext cx="624" cy="420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3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4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5" name="Freeform 14"/>
              <p:cNvSpPr>
                <a:spLocks/>
              </p:cNvSpPr>
              <p:nvPr/>
            </p:nvSpPr>
            <p:spPr bwMode="ltGray">
              <a:xfrm rot="-5400000">
                <a:off x="2542" y="1729"/>
                <a:ext cx="624" cy="29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6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7" name="Freeform 16"/>
              <p:cNvSpPr>
                <a:spLocks/>
              </p:cNvSpPr>
              <p:nvPr/>
            </p:nvSpPr>
            <p:spPr bwMode="ltGray">
              <a:xfrm rot="-5400000">
                <a:off x="2034" y="1721"/>
                <a:ext cx="632" cy="316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8" name="Freeform 17"/>
              <p:cNvSpPr>
                <a:spLocks/>
              </p:cNvSpPr>
              <p:nvPr/>
            </p:nvSpPr>
            <p:spPr bwMode="ltGray">
              <a:xfrm rot="-5400000">
                <a:off x="4060" y="1657"/>
                <a:ext cx="624" cy="420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49" name="Freeform 18"/>
              <p:cNvSpPr>
                <a:spLocks/>
              </p:cNvSpPr>
              <p:nvPr/>
            </p:nvSpPr>
            <p:spPr bwMode="ltGray">
              <a:xfrm rot="-5400000">
                <a:off x="3709" y="1662"/>
                <a:ext cx="624" cy="423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272 h 317"/>
                  <a:gd name="T4" fmla="*/ 624 w 624"/>
                  <a:gd name="T5" fmla="*/ 272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50" name="Freeform 19"/>
              <p:cNvSpPr>
                <a:spLocks/>
              </p:cNvSpPr>
              <p:nvPr/>
            </p:nvSpPr>
            <p:spPr bwMode="ltGray">
              <a:xfrm rot="-5400000">
                <a:off x="4556" y="1741"/>
                <a:ext cx="624" cy="255"/>
              </a:xfrm>
              <a:custGeom>
                <a:avLst/>
                <a:gdLst>
                  <a:gd name="T0" fmla="*/ 0 w 624"/>
                  <a:gd name="T1" fmla="*/ 53 h 370"/>
                  <a:gd name="T2" fmla="*/ 0 w 624"/>
                  <a:gd name="T3" fmla="*/ 325 h 370"/>
                  <a:gd name="T4" fmla="*/ 624 w 624"/>
                  <a:gd name="T5" fmla="*/ 325 h 370"/>
                  <a:gd name="T6" fmla="*/ 624 w 624"/>
                  <a:gd name="T7" fmla="*/ 53 h 370"/>
                  <a:gd name="T8" fmla="*/ 384 w 624"/>
                  <a:gd name="T9" fmla="*/ 8 h 370"/>
                  <a:gd name="T10" fmla="*/ 0 w 624"/>
                  <a:gd name="T11" fmla="*/ 53 h 3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51" name="Freeform 20"/>
              <p:cNvSpPr>
                <a:spLocks/>
              </p:cNvSpPr>
              <p:nvPr/>
            </p:nvSpPr>
            <p:spPr bwMode="ltGray">
              <a:xfrm>
                <a:off x="5469" y="1556"/>
                <a:ext cx="291" cy="625"/>
              </a:xfrm>
              <a:custGeom>
                <a:avLst/>
                <a:gdLst>
                  <a:gd name="T0" fmla="*/ 0 w 291"/>
                  <a:gd name="T1" fmla="*/ 624 h 625"/>
                  <a:gd name="T2" fmla="*/ 291 w 291"/>
                  <a:gd name="T3" fmla="*/ 625 h 625"/>
                  <a:gd name="T4" fmla="*/ 291 w 291"/>
                  <a:gd name="T5" fmla="*/ 6 h 625"/>
                  <a:gd name="T6" fmla="*/ 0 w 291"/>
                  <a:gd name="T7" fmla="*/ 0 h 625"/>
                  <a:gd name="T8" fmla="*/ 0 w 291"/>
                  <a:gd name="T9" fmla="*/ 624 h 6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52" name="Freeform 21"/>
              <p:cNvSpPr>
                <a:spLocks/>
              </p:cNvSpPr>
              <p:nvPr/>
            </p:nvSpPr>
            <p:spPr bwMode="ltGray">
              <a:xfrm rot="-5400000">
                <a:off x="5069" y="1682"/>
                <a:ext cx="624" cy="360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272 h 272"/>
                  <a:gd name="T4" fmla="*/ 240 w 624"/>
                  <a:gd name="T5" fmla="*/ 240 h 272"/>
                  <a:gd name="T6" fmla="*/ 624 w 624"/>
                  <a:gd name="T7" fmla="*/ 272 h 272"/>
                  <a:gd name="T8" fmla="*/ 624 w 624"/>
                  <a:gd name="T9" fmla="*/ 0 h 272"/>
                  <a:gd name="T10" fmla="*/ 0 w 624"/>
                  <a:gd name="T11" fmla="*/ 0 h 2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53" name="Freeform 22"/>
              <p:cNvSpPr>
                <a:spLocks/>
              </p:cNvSpPr>
              <p:nvPr/>
            </p:nvSpPr>
            <p:spPr bwMode="ltGray">
              <a:xfrm rot="-5400000">
                <a:off x="4778" y="1708"/>
                <a:ext cx="632" cy="316"/>
              </a:xfrm>
              <a:custGeom>
                <a:avLst/>
                <a:gdLst>
                  <a:gd name="T0" fmla="*/ 8 w 632"/>
                  <a:gd name="T1" fmla="*/ 45 h 362"/>
                  <a:gd name="T2" fmla="*/ 8 w 632"/>
                  <a:gd name="T3" fmla="*/ 317 h 362"/>
                  <a:gd name="T4" fmla="*/ 248 w 632"/>
                  <a:gd name="T5" fmla="*/ 317 h 362"/>
                  <a:gd name="T6" fmla="*/ 632 w 632"/>
                  <a:gd name="T7" fmla="*/ 317 h 362"/>
                  <a:gd name="T8" fmla="*/ 632 w 632"/>
                  <a:gd name="T9" fmla="*/ 45 h 362"/>
                  <a:gd name="T10" fmla="*/ 104 w 632"/>
                  <a:gd name="T11" fmla="*/ 45 h 362"/>
                  <a:gd name="T12" fmla="*/ 8 w 632"/>
                  <a:gd name="T13" fmla="*/ 45 h 3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</p:grpSp>
        <p:sp>
          <p:nvSpPr>
            <p:cNvPr id="1033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>
                <a:gd name="T0" fmla="*/ 0 w 5762"/>
                <a:gd name="T1" fmla="*/ 196 h 385"/>
                <a:gd name="T2" fmla="*/ 5762 w 5762"/>
                <a:gd name="T3" fmla="*/ 188 h 385"/>
                <a:gd name="T4" fmla="*/ 5762 w 5762"/>
                <a:gd name="T5" fmla="*/ 4 h 385"/>
                <a:gd name="T6" fmla="*/ 0 w 5762"/>
                <a:gd name="T7" fmla="*/ 0 h 385"/>
                <a:gd name="T8" fmla="*/ 0 w 5762"/>
                <a:gd name="T9" fmla="*/ 196 h 3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1034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>
                <a:gd name="T0" fmla="*/ 0 w 5761"/>
                <a:gd name="T1" fmla="*/ 28 h 189"/>
                <a:gd name="T2" fmla="*/ 5761 w 5761"/>
                <a:gd name="T3" fmla="*/ 0 h 189"/>
                <a:gd name="T4" fmla="*/ 5761 w 5761"/>
                <a:gd name="T5" fmla="*/ 189 h 189"/>
                <a:gd name="T6" fmla="*/ 1 w 5761"/>
                <a:gd name="T7" fmla="*/ 189 h 189"/>
                <a:gd name="T8" fmla="*/ 0 w 5761"/>
                <a:gd name="T9" fmla="*/ 28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102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102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33819" name="Rectangle 27">
            <a:extLst/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>
                <a:latin typeface="+mn-lt"/>
                <a:cs typeface="Arial Unicode MS" pitchFamily="3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3820" name="Rectangle 28">
            <a:extLst/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>
                <a:latin typeface="+mn-lt"/>
                <a:cs typeface="Arial Unicode MS" pitchFamily="3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3821" name="Rectangle 29">
            <a:extLst/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fld id="{B84D4685-83D4-4E72-8029-188ECA60D3E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549275"/>
            <a:ext cx="5616575" cy="792163"/>
          </a:xfrm>
        </p:spPr>
        <p:txBody>
          <a:bodyPr lIns="90000" tIns="46800" rIns="90000" bIns="46800" anchor="b"/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sz="4000" dirty="0"/>
              <a:t>        Liaison </a:t>
            </a:r>
            <a:br>
              <a:rPr lang="en-GB" altLang="fr-FR" sz="4000" dirty="0"/>
            </a:br>
            <a:r>
              <a:rPr lang="en-GB" altLang="fr-FR" sz="4000" dirty="0"/>
              <a:t>    CM2 –6ème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981200"/>
            <a:ext cx="7773987" cy="3998913"/>
          </a:xfrm>
        </p:spPr>
        <p:txBody>
          <a:bodyPr lIns="90000" tIns="46800" rIns="90000" bIns="46800"/>
          <a:lstStyle/>
          <a:p>
            <a:pPr marL="457200" indent="-457200" algn="ctr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sz="800" dirty="0"/>
          </a:p>
          <a:p>
            <a:pPr marL="457200" indent="-457200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b="1" dirty="0"/>
          </a:p>
          <a:p>
            <a:pPr marL="457200" indent="-457200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b="1" dirty="0" err="1"/>
              <a:t>Rencontre</a:t>
            </a:r>
            <a:r>
              <a:rPr lang="en-GB" altLang="fr-FR" b="1" dirty="0"/>
              <a:t> avec les </a:t>
            </a:r>
            <a:r>
              <a:rPr lang="en-GB" altLang="fr-FR" b="1" dirty="0" err="1"/>
              <a:t>familles</a:t>
            </a:r>
            <a:endParaRPr lang="en-GB" altLang="fr-FR" b="1" dirty="0"/>
          </a:p>
          <a:p>
            <a:pPr marL="457200" indent="-457200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b="1" dirty="0"/>
              <a:t>  				</a:t>
            </a:r>
            <a:r>
              <a:rPr lang="en-GB" altLang="fr-FR" b="1" dirty="0" err="1"/>
              <a:t>Rentrée</a:t>
            </a:r>
            <a:r>
              <a:rPr lang="en-GB" altLang="fr-FR" b="1" dirty="0"/>
              <a:t> 2025</a:t>
            </a:r>
            <a:r>
              <a:rPr lang="en-GB" altLang="fr-FR" sz="2800" b="1" dirty="0"/>
              <a:t>                                                                       </a:t>
            </a:r>
          </a:p>
          <a:p>
            <a:pPr marL="457200" indent="-457200" algn="r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b="1" dirty="0"/>
          </a:p>
          <a:p>
            <a:pPr marL="457200" indent="-457200" algn="r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b="1" dirty="0" err="1"/>
              <a:t>Collège</a:t>
            </a:r>
            <a:r>
              <a:rPr lang="en-GB" altLang="fr-FR" b="1" dirty="0"/>
              <a:t>                                                                                           </a:t>
            </a:r>
          </a:p>
          <a:p>
            <a:pPr marL="457200" indent="-457200" algn="r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b="1" dirty="0"/>
              <a:t>Louis VUITTON</a:t>
            </a:r>
          </a:p>
          <a:p>
            <a:pPr marL="457200" indent="-457200" algn="ctr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sz="1400" i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549275"/>
            <a:ext cx="5616575" cy="792163"/>
          </a:xfrm>
        </p:spPr>
        <p:txBody>
          <a:bodyPr lIns="90000" tIns="46800" rIns="90000" bIns="46800" anchor="b"/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sz="4000"/>
              <a:t>        Liaison </a:t>
            </a:r>
            <a:br>
              <a:rPr lang="en-GB" altLang="fr-FR" sz="4000"/>
            </a:br>
            <a:r>
              <a:rPr lang="en-GB" altLang="fr-FR" sz="4000"/>
              <a:t>    CM2 –6ème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981200"/>
            <a:ext cx="7773987" cy="3998913"/>
          </a:xfrm>
        </p:spPr>
        <p:txBody>
          <a:bodyPr lIns="90000" tIns="46800" rIns="90000" bIns="46800"/>
          <a:lstStyle/>
          <a:p>
            <a:pPr marL="457200" indent="-457200" algn="ctr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sz="800"/>
          </a:p>
          <a:p>
            <a:pPr marL="457200" indent="-457200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b="1"/>
          </a:p>
          <a:p>
            <a:pPr marL="457200" indent="-457200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b="1"/>
          </a:p>
          <a:p>
            <a:pPr marL="457200" indent="-457200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b="1"/>
          </a:p>
          <a:p>
            <a:pPr marL="457200" indent="-457200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b="1"/>
              <a:t>2. La scolarité en collège</a:t>
            </a:r>
          </a:p>
          <a:p>
            <a:pPr marL="457200" indent="-457200" algn="ctr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sz="1400" i="1"/>
          </a:p>
        </p:txBody>
      </p:sp>
      <p:pic>
        <p:nvPicPr>
          <p:cNvPr id="14340" name="Imag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53050" y="549275"/>
            <a:ext cx="29146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4"/>
          <p:cNvSpPr>
            <a:spLocks noGrp="1" noChangeArrowheads="1"/>
          </p:cNvSpPr>
          <p:nvPr>
            <p:ph type="title" idx="4294967295"/>
          </p:nvPr>
        </p:nvSpPr>
        <p:spPr>
          <a:xfrm>
            <a:off x="1116013" y="0"/>
            <a:ext cx="7772400" cy="981075"/>
          </a:xfrm>
        </p:spPr>
        <p:txBody>
          <a:bodyPr/>
          <a:lstStyle/>
          <a:p>
            <a:pPr algn="ctr" eaLnBrk="1" hangingPunct="1"/>
            <a:r>
              <a:rPr lang="fr-FR" altLang="fr-FR"/>
              <a:t>Les finalités du collège</a:t>
            </a:r>
            <a:endParaRPr lang="fr-FR" altLang="fr-FR" sz="2800"/>
          </a:p>
        </p:txBody>
      </p:sp>
      <p:sp>
        <p:nvSpPr>
          <p:cNvPr id="6" name="Espace réservé du contenu 5">
            <a:extLst/>
          </p:cNvPr>
          <p:cNvSpPr>
            <a:spLocks noGrp="1"/>
          </p:cNvSpPr>
          <p:nvPr>
            <p:ph sz="half" idx="4294967295"/>
          </p:nvPr>
        </p:nvSpPr>
        <p:spPr>
          <a:xfrm>
            <a:off x="900113" y="1412875"/>
            <a:ext cx="3786187" cy="48529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fr-FR" sz="2800" dirty="0">
                <a:solidFill>
                  <a:schemeClr val="tx1"/>
                </a:solidFill>
              </a:rPr>
              <a:t>Maitrise du socle commun de connaissance, de comp</a:t>
            </a:r>
            <a:r>
              <a:rPr lang="fr-FR" sz="2800" dirty="0">
                <a:solidFill>
                  <a:schemeClr val="tx1"/>
                </a:solidFill>
                <a:latin typeface="Times New Roman"/>
              </a:rPr>
              <a:t>é</a:t>
            </a:r>
            <a:r>
              <a:rPr lang="fr-FR" sz="2800" dirty="0">
                <a:solidFill>
                  <a:schemeClr val="tx1"/>
                </a:solidFill>
              </a:rPr>
              <a:t>tence et de culture *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fr-FR" sz="28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fr-FR" sz="2800" dirty="0">
                <a:solidFill>
                  <a:schemeClr val="tx1"/>
                </a:solidFill>
              </a:rPr>
              <a:t>Diplômes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fr-FR" sz="28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fr-FR" sz="2800" dirty="0">
                <a:solidFill>
                  <a:schemeClr val="tx1"/>
                </a:solidFill>
              </a:rPr>
              <a:t>Orientation/insertion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fr-FR" sz="28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7" name="Espace réservé du contenu 6">
            <a:extLst/>
          </p:cNvPr>
          <p:cNvSpPr>
            <a:spLocks noGrp="1"/>
          </p:cNvSpPr>
          <p:nvPr>
            <p:ph sz="half" idx="4294967295"/>
          </p:nvPr>
        </p:nvSpPr>
        <p:spPr>
          <a:xfrm>
            <a:off x="4643438" y="1484313"/>
            <a:ext cx="4038600" cy="485298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fr-FR" sz="2800" dirty="0">
                <a:solidFill>
                  <a:schemeClr val="tx1"/>
                </a:solidFill>
              </a:rPr>
              <a:t>Lieu d</a:t>
            </a:r>
            <a:r>
              <a:rPr lang="fr-FR" sz="2800" dirty="0">
                <a:solidFill>
                  <a:schemeClr val="tx1"/>
                </a:solidFill>
                <a:latin typeface="Times New Roman"/>
              </a:rPr>
              <a:t>’é</a:t>
            </a:r>
            <a:r>
              <a:rPr lang="fr-FR" sz="2800" dirty="0">
                <a:solidFill>
                  <a:schemeClr val="tx1"/>
                </a:solidFill>
              </a:rPr>
              <a:t>panouissement et de construction de la citoyennet</a:t>
            </a:r>
            <a:r>
              <a:rPr lang="fr-FR" sz="2800" dirty="0">
                <a:solidFill>
                  <a:schemeClr val="tx1"/>
                </a:solidFill>
                <a:latin typeface="Times New Roman"/>
              </a:rPr>
              <a:t>é (</a:t>
            </a:r>
            <a:r>
              <a:rPr lang="fr-FR" sz="2800" dirty="0">
                <a:solidFill>
                  <a:schemeClr val="tx1"/>
                </a:solidFill>
              </a:rPr>
              <a:t>CVC, délégués, CESC…)</a:t>
            </a:r>
          </a:p>
          <a:p>
            <a:pPr eaLnBrk="1" hangingPunct="1">
              <a:lnSpc>
                <a:spcPct val="80000"/>
              </a:lnSpc>
              <a:defRPr/>
            </a:pPr>
            <a:endParaRPr lang="fr-FR" sz="28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fr-FR" sz="2800" dirty="0">
                <a:solidFill>
                  <a:schemeClr val="tx1"/>
                </a:solidFill>
              </a:rPr>
              <a:t>Transmission et intégration des valeurs de la République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4"/>
          <p:cNvSpPr>
            <a:spLocks noGrp="1" noChangeArrowheads="1"/>
          </p:cNvSpPr>
          <p:nvPr>
            <p:ph type="title" idx="4294967295"/>
          </p:nvPr>
        </p:nvSpPr>
        <p:spPr>
          <a:xfrm>
            <a:off x="1116013" y="0"/>
            <a:ext cx="7772400" cy="1143000"/>
          </a:xfrm>
        </p:spPr>
        <p:txBody>
          <a:bodyPr/>
          <a:lstStyle/>
          <a:p>
            <a:pPr algn="ctr" eaLnBrk="1" hangingPunct="1"/>
            <a:r>
              <a:rPr lang="fr-FR" altLang="fr-FR" dirty="0"/>
              <a:t>L’offre au collège</a:t>
            </a:r>
          </a:p>
        </p:txBody>
      </p:sp>
      <p:sp>
        <p:nvSpPr>
          <p:cNvPr id="6" name="Espace réservé du contenu 5">
            <a:extLst/>
          </p:cNvPr>
          <p:cNvSpPr>
            <a:spLocks noGrp="1"/>
          </p:cNvSpPr>
          <p:nvPr>
            <p:ph sz="half" idx="4294967295"/>
          </p:nvPr>
        </p:nvSpPr>
        <p:spPr>
          <a:xfrm>
            <a:off x="1043608" y="908720"/>
            <a:ext cx="8100392" cy="59492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endParaRPr lang="fr-FR" sz="11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fr-FR" sz="3300" dirty="0">
                <a:solidFill>
                  <a:schemeClr val="tx1"/>
                </a:solidFill>
              </a:rPr>
              <a:t>Un dispositif ULIS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fr-FR" sz="3300" dirty="0">
                <a:solidFill>
                  <a:schemeClr val="tx1"/>
                </a:solidFill>
              </a:rPr>
              <a:t>Pour tous : Chorale, Association sportive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fr-FR" sz="3300" dirty="0">
                <a:solidFill>
                  <a:schemeClr val="tx1"/>
                </a:solidFill>
              </a:rPr>
              <a:t>Dès la 6</a:t>
            </a:r>
            <a:r>
              <a:rPr lang="fr-FR" sz="3300" baseline="30000" dirty="0">
                <a:solidFill>
                  <a:schemeClr val="tx1"/>
                </a:solidFill>
              </a:rPr>
              <a:t>ème</a:t>
            </a:r>
            <a:r>
              <a:rPr lang="fr-FR" sz="3300" dirty="0">
                <a:solidFill>
                  <a:schemeClr val="tx1"/>
                </a:solidFill>
              </a:rPr>
              <a:t> : </a:t>
            </a:r>
            <a:r>
              <a:rPr lang="fr-FR" sz="3300" b="1" dirty="0" err="1">
                <a:solidFill>
                  <a:schemeClr val="tx1"/>
                </a:solidFill>
              </a:rPr>
              <a:t>bilangue</a:t>
            </a:r>
            <a:r>
              <a:rPr lang="fr-FR" sz="3300" b="1" dirty="0">
                <a:solidFill>
                  <a:schemeClr val="tx1"/>
                </a:solidFill>
              </a:rPr>
              <a:t> allemand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fr-FR" sz="3300" dirty="0">
                <a:solidFill>
                  <a:schemeClr val="tx1"/>
                </a:solidFill>
              </a:rPr>
              <a:t>D</a:t>
            </a:r>
            <a:r>
              <a:rPr lang="fr-FR" sz="3300" dirty="0">
                <a:solidFill>
                  <a:schemeClr val="tx1"/>
                </a:solidFill>
                <a:latin typeface="Times New Roman"/>
              </a:rPr>
              <a:t>è</a:t>
            </a:r>
            <a:r>
              <a:rPr lang="fr-FR" sz="3300" dirty="0">
                <a:solidFill>
                  <a:schemeClr val="tx1"/>
                </a:solidFill>
              </a:rPr>
              <a:t>s la 5</a:t>
            </a:r>
            <a:r>
              <a:rPr lang="fr-FR" sz="3300" baseline="30000" dirty="0">
                <a:solidFill>
                  <a:schemeClr val="tx1"/>
                </a:solidFill>
                <a:latin typeface="Times New Roman"/>
              </a:rPr>
              <a:t>è</a:t>
            </a:r>
            <a:r>
              <a:rPr lang="fr-FR" sz="3300" baseline="30000" dirty="0">
                <a:solidFill>
                  <a:schemeClr val="tx1"/>
                </a:solidFill>
              </a:rPr>
              <a:t>me</a:t>
            </a:r>
            <a:r>
              <a:rPr lang="fr-FR" sz="3300" dirty="0">
                <a:solidFill>
                  <a:schemeClr val="tx1"/>
                </a:solidFill>
              </a:rPr>
              <a:t> : LCA et </a:t>
            </a:r>
            <a:r>
              <a:rPr lang="fr-FR" sz="3300" b="1" dirty="0">
                <a:solidFill>
                  <a:schemeClr val="tx1"/>
                </a:solidFill>
              </a:rPr>
              <a:t>LV2 espagnol ou allemand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fr-FR" sz="3300" dirty="0">
                <a:solidFill>
                  <a:schemeClr val="tx1"/>
                </a:solidFill>
              </a:rPr>
              <a:t>En 4</a:t>
            </a:r>
            <a:r>
              <a:rPr lang="fr-FR" sz="3300" baseline="30000" dirty="0">
                <a:solidFill>
                  <a:schemeClr val="tx1"/>
                </a:solidFill>
                <a:latin typeface="Times New Roman"/>
              </a:rPr>
              <a:t>è</a:t>
            </a:r>
            <a:r>
              <a:rPr lang="fr-FR" sz="3300" baseline="30000" dirty="0">
                <a:solidFill>
                  <a:schemeClr val="tx1"/>
                </a:solidFill>
              </a:rPr>
              <a:t>me</a:t>
            </a:r>
            <a:r>
              <a:rPr lang="fr-FR" sz="3300" dirty="0">
                <a:solidFill>
                  <a:schemeClr val="tx1"/>
                </a:solidFill>
              </a:rPr>
              <a:t> : LCA et cinéma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fr-FR" sz="3300" dirty="0">
                <a:solidFill>
                  <a:schemeClr val="tx1"/>
                </a:solidFill>
              </a:rPr>
              <a:t>En 3</a:t>
            </a:r>
            <a:r>
              <a:rPr lang="fr-FR" sz="3300" baseline="30000" dirty="0">
                <a:solidFill>
                  <a:schemeClr val="tx1"/>
                </a:solidFill>
              </a:rPr>
              <a:t>ème</a:t>
            </a:r>
            <a:r>
              <a:rPr lang="fr-FR" sz="3300" dirty="0">
                <a:solidFill>
                  <a:schemeClr val="tx1"/>
                </a:solidFill>
              </a:rPr>
              <a:t> : </a:t>
            </a:r>
            <a:r>
              <a:rPr lang="fr-FR" sz="3600" dirty="0">
                <a:solidFill>
                  <a:schemeClr val="tx1"/>
                </a:solidFill>
              </a:rPr>
              <a:t>LCA ou LCE et cinéma</a:t>
            </a:r>
            <a:endParaRPr lang="fr-FR" sz="2600" dirty="0">
              <a:solidFill>
                <a:schemeClr val="tx1"/>
              </a:solidFill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fr-FR" sz="3300" dirty="0">
                <a:solidFill>
                  <a:schemeClr val="tx1"/>
                </a:solidFill>
              </a:rPr>
              <a:t>Différents projets pédagogiques  (cinéma, voyage, visites…). Aide régulière du FSE et de l’association de parents. </a:t>
            </a:r>
            <a:endParaRPr lang="fr-FR" sz="2600" dirty="0">
              <a:solidFill>
                <a:schemeClr val="tx1"/>
              </a:solidFill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fr-FR" sz="3300" dirty="0">
                <a:solidFill>
                  <a:schemeClr val="tx1"/>
                </a:solidFill>
              </a:rPr>
              <a:t>En cours de scolarité - Attestation : 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r>
              <a:rPr lang="fr-FR" sz="3300" dirty="0">
                <a:solidFill>
                  <a:schemeClr val="tx1"/>
                </a:solidFill>
              </a:rPr>
              <a:t>    Savoir nager, ASSR, PSC1, PIX, </a:t>
            </a:r>
            <a:r>
              <a:rPr lang="fr-FR" sz="3300" dirty="0" err="1">
                <a:solidFill>
                  <a:schemeClr val="tx1"/>
                </a:solidFill>
              </a:rPr>
              <a:t>Eval@ng</a:t>
            </a:r>
            <a:r>
              <a:rPr lang="fr-FR" sz="3300" dirty="0">
                <a:solidFill>
                  <a:schemeClr val="tx1"/>
                </a:solidFill>
              </a:rPr>
              <a:t>…</a:t>
            </a:r>
            <a:endParaRPr lang="fr-FR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838200"/>
          </a:xfrm>
        </p:spPr>
        <p:txBody>
          <a:bodyPr lIns="90000" tIns="46800" rIns="90000" bIns="46800" anchor="b"/>
          <a:lstStyle/>
          <a:p>
            <a:pPr algn="ct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dirty="0"/>
              <a:t>Les adaptations</a:t>
            </a:r>
          </a:p>
        </p:txBody>
      </p:sp>
      <p:sp>
        <p:nvSpPr>
          <p:cNvPr id="16387" name="Rectangle 2">
            <a:extLst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1550" y="838200"/>
            <a:ext cx="8172450" cy="6289675"/>
          </a:xfrm>
        </p:spPr>
        <p:txBody>
          <a:bodyPr lIns="90000" tIns="46800" rIns="90000" bIns="46800"/>
          <a:lstStyle/>
          <a:p>
            <a:pPr eaLnBrk="1" hangingPunct="1">
              <a:spcBef>
                <a:spcPts val="700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10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altLang="fr-FR" sz="2600" dirty="0">
                <a:cs typeface="Arial" panose="020B0604020202020204" pitchFamily="34" charset="0"/>
              </a:rPr>
              <a:t>Devoirs </a:t>
            </a:r>
            <a:r>
              <a:rPr lang="en-GB" altLang="fr-FR" sz="2600" dirty="0" err="1">
                <a:cs typeface="Arial" panose="020B0604020202020204" pitchFamily="34" charset="0"/>
              </a:rPr>
              <a:t>faits</a:t>
            </a:r>
            <a:r>
              <a:rPr lang="en-GB" altLang="fr-FR" sz="2600" dirty="0">
                <a:cs typeface="Arial" panose="020B0604020202020204" pitchFamily="34" charset="0"/>
              </a:rPr>
              <a:t> : </a:t>
            </a:r>
            <a:r>
              <a:rPr lang="fr-FR" altLang="fr-FR" sz="2600" dirty="0">
                <a:cs typeface="Arial" panose="020B0604020202020204" pitchFamily="34" charset="0"/>
              </a:rPr>
              <a:t>ce dispositif est intégré à l’emploi du temps et est obligatoire 1h par semaine et débute dès la rentrée,</a:t>
            </a:r>
            <a:endParaRPr lang="fr-FR" sz="2800" dirty="0"/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400" dirty="0">
              <a:cs typeface="Arial" panose="020B0604020202020204" pitchFamily="34" charset="0"/>
            </a:endParaRPr>
          </a:p>
          <a:p>
            <a:r>
              <a:rPr lang="fr-FR" sz="2600" dirty="0"/>
              <a:t>Adaptations pédagogiques : mise en place PAP / PPS / GEVASCO si troubles avérés des apprentissages diagnostiqués par un professionnel. Ces adaptations donnent lieu à de aménagements aux examens.</a:t>
            </a:r>
          </a:p>
          <a:p>
            <a:r>
              <a:rPr lang="fr-FR" sz="2600" dirty="0"/>
              <a:t>PPRE pour les difficultés temporaires. </a:t>
            </a: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500"/>
              </a:spcBef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400" dirty="0"/>
          </a:p>
        </p:txBody>
      </p:sp>
    </p:spTree>
    <p:extLst>
      <p:ext uri="{BB962C8B-B14F-4D97-AF65-F5344CB8AC3E}">
        <p14:creationId xmlns:p14="http://schemas.microsoft.com/office/powerpoint/2010/main" val="17658509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7772400" cy="1143000"/>
          </a:xfrm>
        </p:spPr>
        <p:txBody>
          <a:bodyPr/>
          <a:lstStyle/>
          <a:p>
            <a:pPr algn="ctr" eaLnBrk="1" hangingPunct="1"/>
            <a:r>
              <a:rPr lang="fr-FR" altLang="fr-FR"/>
              <a:t>La mise en œuvre</a:t>
            </a:r>
          </a:p>
        </p:txBody>
      </p:sp>
      <p:sp>
        <p:nvSpPr>
          <p:cNvPr id="5123" name="Rectangle 3">
            <a:extLst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16013" y="836613"/>
            <a:ext cx="7772400" cy="55451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fr-FR" altLang="fr-FR" sz="2600" dirty="0"/>
          </a:p>
          <a:p>
            <a:pPr eaLnBrk="1" hangingPunct="1">
              <a:lnSpc>
                <a:spcPct val="80000"/>
              </a:lnSpc>
              <a:defRPr/>
            </a:pPr>
            <a:r>
              <a:rPr lang="fr-FR" sz="2600" dirty="0"/>
              <a:t>Cycle 3 : CM1 CM2 6</a:t>
            </a:r>
            <a:r>
              <a:rPr lang="fr-FR" sz="2600" baseline="30000" dirty="0"/>
              <a:t>ème </a:t>
            </a:r>
            <a:r>
              <a:rPr lang="fr-FR" sz="2600" dirty="0"/>
              <a:t>/ Cycle 4 : 5</a:t>
            </a:r>
            <a:r>
              <a:rPr lang="fr-FR" sz="2600" baseline="30000" dirty="0"/>
              <a:t>ème</a:t>
            </a:r>
            <a:r>
              <a:rPr lang="fr-FR" sz="2600" dirty="0"/>
              <a:t> 4</a:t>
            </a:r>
            <a:r>
              <a:rPr lang="fr-FR" sz="2600" baseline="30000" dirty="0"/>
              <a:t>ème </a:t>
            </a:r>
            <a:r>
              <a:rPr lang="fr-FR" sz="2600" dirty="0"/>
              <a:t>3</a:t>
            </a:r>
            <a:r>
              <a:rPr lang="fr-FR" sz="2600" baseline="30000" dirty="0"/>
              <a:t>ème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fr-FR" sz="2600" baseline="30000" dirty="0"/>
          </a:p>
          <a:p>
            <a:pPr eaLnBrk="1" hangingPunct="1">
              <a:lnSpc>
                <a:spcPct val="80000"/>
              </a:lnSpc>
              <a:defRPr/>
            </a:pPr>
            <a:r>
              <a:rPr lang="fr-FR" sz="2600" dirty="0"/>
              <a:t>4 parcours : avenir, citoyen, PEAC (parcours d’éducation artistique et culturel) &amp; santé </a:t>
            </a:r>
          </a:p>
          <a:p>
            <a:pPr eaLnBrk="1" hangingPunct="1">
              <a:lnSpc>
                <a:spcPct val="80000"/>
              </a:lnSpc>
              <a:defRPr/>
            </a:pPr>
            <a:endParaRPr lang="fr-FR" sz="1600" dirty="0"/>
          </a:p>
          <a:p>
            <a:pPr eaLnBrk="1" hangingPunct="1">
              <a:lnSpc>
                <a:spcPct val="80000"/>
              </a:lnSpc>
              <a:defRPr/>
            </a:pPr>
            <a:r>
              <a:rPr lang="fr-FR" sz="2600" dirty="0"/>
              <a:t>Socle commun de connaissances, de compétences et de culture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fr-FR" sz="2600"/>
              <a:t>Evaluations </a:t>
            </a:r>
            <a:r>
              <a:rPr lang="fr-FR" sz="2600" dirty="0"/>
              <a:t>notées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fr-FR" sz="1600" dirty="0"/>
          </a:p>
          <a:p>
            <a:pPr eaLnBrk="1" hangingPunct="1">
              <a:lnSpc>
                <a:spcPct val="80000"/>
              </a:lnSpc>
              <a:defRPr/>
            </a:pPr>
            <a:r>
              <a:rPr lang="fr-FR" sz="2600" dirty="0"/>
              <a:t>P</a:t>
            </a:r>
            <a:r>
              <a:rPr lang="fr-FR" sz="2600" dirty="0">
                <a:latin typeface="Times New Roman"/>
              </a:rPr>
              <a:t>é</a:t>
            </a:r>
            <a:r>
              <a:rPr lang="fr-FR" sz="2600" dirty="0"/>
              <a:t>dagogie diff</a:t>
            </a:r>
            <a:r>
              <a:rPr lang="fr-FR" sz="2600" dirty="0">
                <a:latin typeface="Times New Roman"/>
              </a:rPr>
              <a:t>é</a:t>
            </a:r>
            <a:r>
              <a:rPr lang="fr-FR" sz="2600" dirty="0"/>
              <a:t>renci</a:t>
            </a:r>
            <a:r>
              <a:rPr lang="fr-FR" sz="2600" dirty="0">
                <a:latin typeface="Times New Roman"/>
              </a:rPr>
              <a:t>é</a:t>
            </a:r>
            <a:r>
              <a:rPr lang="fr-FR" sz="2600" dirty="0"/>
              <a:t>e : au sein de la classe avec groupes de besoins en français et en mathématiques, Devoirs faits (1h par semaine)</a:t>
            </a:r>
            <a:endParaRPr lang="fr-FR" sz="2600" baseline="30000" dirty="0"/>
          </a:p>
          <a:p>
            <a:pPr eaLnBrk="1" hangingPunct="1">
              <a:lnSpc>
                <a:spcPct val="80000"/>
              </a:lnSpc>
              <a:buNone/>
              <a:defRPr/>
            </a:pPr>
            <a:endParaRPr lang="fr-FR" sz="2400" dirty="0"/>
          </a:p>
          <a:p>
            <a:pPr eaLnBrk="1" hangingPunct="1">
              <a:lnSpc>
                <a:spcPct val="80000"/>
              </a:lnSpc>
              <a:defRPr/>
            </a:pPr>
            <a:endParaRPr lang="fr-FR" sz="2400" dirty="0"/>
          </a:p>
          <a:p>
            <a:pPr eaLnBrk="1" hangingPunct="1">
              <a:lnSpc>
                <a:spcPct val="80000"/>
              </a:lnSpc>
              <a:defRPr/>
            </a:pPr>
            <a:endParaRPr lang="fr-FR" altLang="fr-F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981075"/>
          </a:xfrm>
        </p:spPr>
        <p:txBody>
          <a:bodyPr/>
          <a:lstStyle/>
          <a:p>
            <a:pPr algn="ctr" eaLnBrk="1" hangingPunct="1"/>
            <a:r>
              <a:rPr lang="fr-FR" altLang="fr-FR" dirty="0"/>
              <a:t>Formation du futur citoyen</a:t>
            </a:r>
          </a:p>
        </p:txBody>
      </p:sp>
      <p:sp>
        <p:nvSpPr>
          <p:cNvPr id="17411" name="Rectangle 3">
            <a:extLst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42988" y="1412875"/>
            <a:ext cx="7772400" cy="5040313"/>
          </a:xfrm>
        </p:spPr>
        <p:txBody>
          <a:bodyPr/>
          <a:lstStyle/>
          <a:p>
            <a:r>
              <a:rPr lang="fr-FR" sz="2400" dirty="0"/>
              <a:t>La réussite pour nos élèves passe également par la formation d'un futur citoyen responsable. De nombreuses actions autour des thématiques énumérées ci-dessous sont proposées aux élèves.</a:t>
            </a:r>
          </a:p>
          <a:p>
            <a:r>
              <a:rPr lang="fr-FR" sz="2400" dirty="0"/>
              <a:t>- VIVRE ENSEMBLE</a:t>
            </a:r>
          </a:p>
          <a:p>
            <a:r>
              <a:rPr lang="fr-FR" sz="2400" dirty="0"/>
              <a:t>- EDUCATION AUX MEDIAS ET A L’INFORMATION</a:t>
            </a:r>
          </a:p>
          <a:p>
            <a:r>
              <a:rPr lang="fr-FR" sz="2400" dirty="0"/>
              <a:t>- CITOYENNETE PARTICIPATIVE</a:t>
            </a:r>
          </a:p>
          <a:p>
            <a:r>
              <a:rPr lang="fr-FR" sz="2400" dirty="0"/>
              <a:t>- PREVENTION SANTE</a:t>
            </a:r>
          </a:p>
          <a:p>
            <a:r>
              <a:rPr lang="fr-FR" sz="2400" dirty="0"/>
              <a:t>- ECO-CITOYENNETE</a:t>
            </a:r>
          </a:p>
          <a:p>
            <a:r>
              <a:rPr lang="fr-FR" sz="2400" dirty="0"/>
              <a:t>- SECURITE ROUTIERE</a:t>
            </a:r>
          </a:p>
          <a:p>
            <a:r>
              <a:rPr lang="fr-FR" sz="2400" dirty="0"/>
              <a:t>- ACTIONS DE SOLIDARITE ...</a:t>
            </a:r>
          </a:p>
          <a:p>
            <a:pPr eaLnBrk="1" hangingPunct="1">
              <a:lnSpc>
                <a:spcPct val="90000"/>
              </a:lnSpc>
              <a:defRPr/>
            </a:pPr>
            <a:endParaRPr lang="fr-FR" altLang="fr-FR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981075"/>
          </a:xfrm>
        </p:spPr>
        <p:txBody>
          <a:bodyPr/>
          <a:lstStyle/>
          <a:p>
            <a:pPr algn="ctr" eaLnBrk="1" hangingPunct="1"/>
            <a:r>
              <a:rPr lang="fr-FR" altLang="fr-FR" dirty="0"/>
              <a:t>Le bien-être de l’élève</a:t>
            </a:r>
          </a:p>
        </p:txBody>
      </p:sp>
      <p:sp>
        <p:nvSpPr>
          <p:cNvPr id="17411" name="Rectangle 3">
            <a:extLst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42988" y="1412875"/>
            <a:ext cx="7772400" cy="5040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700"/>
              </a:spcBef>
              <a:defRPr/>
            </a:pPr>
            <a:r>
              <a:rPr lang="en-GB" altLang="fr-FR" sz="2800" dirty="0"/>
              <a:t>Adaptations </a:t>
            </a:r>
            <a:r>
              <a:rPr lang="en-GB" altLang="fr-FR" sz="2800" dirty="0" err="1"/>
              <a:t>pédagogiques</a:t>
            </a:r>
            <a:endParaRPr lang="en-GB" altLang="fr-FR" sz="2800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None/>
              <a:defRPr/>
            </a:pPr>
            <a:endParaRPr lang="en-GB" altLang="fr-FR" sz="2800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  <a:defRPr/>
            </a:pPr>
            <a:r>
              <a:rPr lang="en-GB" altLang="fr-FR" sz="2800" dirty="0" err="1"/>
              <a:t>Comité</a:t>
            </a:r>
            <a:r>
              <a:rPr lang="en-GB" altLang="fr-FR" sz="2800" dirty="0"/>
              <a:t> </a:t>
            </a:r>
            <a:r>
              <a:rPr lang="en-GB" altLang="fr-FR" sz="2800" dirty="0" err="1"/>
              <a:t>d’éducation</a:t>
            </a:r>
            <a:r>
              <a:rPr lang="en-GB" altLang="fr-FR" sz="2800" dirty="0"/>
              <a:t> à la santé, </a:t>
            </a:r>
            <a:r>
              <a:rPr lang="en-GB" altLang="fr-FR" sz="2800" dirty="0" err="1"/>
              <a:t>citoyenneté</a:t>
            </a:r>
            <a:r>
              <a:rPr lang="en-GB" altLang="fr-FR" sz="2800" dirty="0"/>
              <a:t> et </a:t>
            </a:r>
            <a:r>
              <a:rPr lang="en-GB" altLang="fr-FR" sz="2800" dirty="0" err="1"/>
              <a:t>environnement</a:t>
            </a:r>
            <a:r>
              <a:rPr lang="en-GB" altLang="fr-FR" sz="2800" dirty="0"/>
              <a:t> (CESCE)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defRPr/>
            </a:pPr>
            <a:endParaRPr lang="en-GB" altLang="fr-FR" sz="2800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  <a:defRPr/>
            </a:pPr>
            <a:r>
              <a:rPr lang="en-GB" altLang="fr-FR" sz="2800" dirty="0"/>
              <a:t>Conseil de la vie </a:t>
            </a:r>
            <a:r>
              <a:rPr lang="en-GB" altLang="fr-FR" sz="2800" dirty="0" err="1"/>
              <a:t>collégienne</a:t>
            </a:r>
            <a:r>
              <a:rPr lang="en-GB" altLang="fr-FR" sz="2800" dirty="0"/>
              <a:t> (CVC)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defRPr/>
            </a:pPr>
            <a:endParaRPr lang="en-GB" altLang="fr-FR" sz="2800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  <a:defRPr/>
            </a:pPr>
            <a:r>
              <a:rPr lang="en-GB" altLang="fr-FR" sz="2800" dirty="0"/>
              <a:t>Les </a:t>
            </a:r>
            <a:r>
              <a:rPr lang="en-GB" altLang="fr-FR" sz="2800" dirty="0" err="1"/>
              <a:t>éco-délégués</a:t>
            </a:r>
            <a:endParaRPr lang="en-GB" altLang="fr-FR" sz="2800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None/>
              <a:defRPr/>
            </a:pPr>
            <a:endParaRPr lang="en-GB" altLang="fr-FR" sz="2800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  <a:defRPr/>
            </a:pPr>
            <a:endParaRPr lang="en-GB" altLang="fr-FR" sz="2800" dirty="0"/>
          </a:p>
          <a:p>
            <a:pPr eaLnBrk="1" hangingPunct="1">
              <a:lnSpc>
                <a:spcPct val="90000"/>
              </a:lnSpc>
              <a:defRPr/>
            </a:pPr>
            <a:endParaRPr lang="fr-FR" altLang="fr-FR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981075"/>
          </a:xfrm>
        </p:spPr>
        <p:txBody>
          <a:bodyPr/>
          <a:lstStyle/>
          <a:p>
            <a:pPr algn="ctr" eaLnBrk="1" hangingPunct="1"/>
            <a:r>
              <a:rPr lang="fr-FR" altLang="fr-FR" dirty="0"/>
              <a:t>Co-éducation famille collège</a:t>
            </a:r>
          </a:p>
        </p:txBody>
      </p:sp>
      <p:sp>
        <p:nvSpPr>
          <p:cNvPr id="17411" name="Rectangle 3">
            <a:extLst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1600" y="1124744"/>
            <a:ext cx="7772400" cy="5040313"/>
          </a:xfrm>
        </p:spPr>
        <p:txBody>
          <a:bodyPr/>
          <a:lstStyle/>
          <a:p>
            <a:r>
              <a:rPr lang="fr-FR" sz="2600" b="1" dirty="0"/>
              <a:t> UNE RELATION DE CONFIANCE :</a:t>
            </a:r>
            <a:endParaRPr lang="fr-FR" sz="2600" dirty="0"/>
          </a:p>
          <a:p>
            <a:r>
              <a:rPr lang="fr-FR" sz="2600" dirty="0"/>
              <a:t> Confiance en l’école pour accompagner au mieux l’élève par l’individualisation des parcours au sein d’un collectif.</a:t>
            </a:r>
            <a:br>
              <a:rPr lang="fr-FR" sz="2600" dirty="0"/>
            </a:br>
            <a:r>
              <a:rPr lang="fr-FR" sz="2600" dirty="0"/>
              <a:t>Confiance envers les parents pour suivre au mieux la scolarité de leur enfant.</a:t>
            </a:r>
          </a:p>
          <a:p>
            <a:r>
              <a:rPr lang="fr-FR" sz="2600" dirty="0"/>
              <a:t>Le carnet de correspondance</a:t>
            </a:r>
          </a:p>
          <a:p>
            <a:r>
              <a:rPr lang="fr-FR" sz="2600" dirty="0"/>
              <a:t>Des rendez-vous personnels et des rencontres parents-professeurs organisées…</a:t>
            </a:r>
          </a:p>
          <a:p>
            <a:r>
              <a:rPr lang="fr-FR" sz="2600" dirty="0"/>
              <a:t>L’Espace Numérique de Travail (ENT) *</a:t>
            </a:r>
          </a:p>
          <a:p>
            <a:r>
              <a:rPr lang="fr-FR" sz="2600" dirty="0"/>
              <a:t>Des instances représentatives (conseil de classe, conseil d’Administration…)</a:t>
            </a:r>
          </a:p>
          <a:p>
            <a:r>
              <a:rPr lang="fr-FR" sz="2600" dirty="0"/>
              <a:t>Des fédérations de parents d’élèves</a:t>
            </a:r>
          </a:p>
          <a:p>
            <a:pPr>
              <a:buNone/>
            </a:pPr>
            <a:br>
              <a:rPr lang="fr-FR" sz="2800" dirty="0"/>
            </a:br>
            <a:endParaRPr lang="fr-FR" sz="2800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  <a:defRPr/>
            </a:pPr>
            <a:endParaRPr lang="en-GB" altLang="fr-FR" sz="2800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  <a:defRPr/>
            </a:pPr>
            <a:endParaRPr lang="fr-FR" altLang="fr-FR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260648"/>
            <a:ext cx="7772400" cy="981075"/>
          </a:xfrm>
        </p:spPr>
        <p:txBody>
          <a:bodyPr/>
          <a:lstStyle/>
          <a:p>
            <a:pPr algn="ctr" eaLnBrk="1" hangingPunct="1"/>
            <a:r>
              <a:rPr lang="fr-FR" altLang="fr-FR" dirty="0"/>
              <a:t>L’Espace numérique de travail (ENT)</a:t>
            </a:r>
          </a:p>
        </p:txBody>
      </p:sp>
      <p:sp>
        <p:nvSpPr>
          <p:cNvPr id="17411" name="Rectangle 3">
            <a:extLst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42988" y="1412875"/>
            <a:ext cx="7772400" cy="5040313"/>
          </a:xfrm>
        </p:spPr>
        <p:txBody>
          <a:bodyPr/>
          <a:lstStyle/>
          <a:p>
            <a:r>
              <a:rPr lang="fr-FR" sz="2800" dirty="0"/>
              <a:t>Il contient de nombreuses informations concernant le collège dans une partie « publique » à l’adresse suivante :</a:t>
            </a:r>
          </a:p>
          <a:p>
            <a:pPr algn="ctr">
              <a:buNone/>
            </a:pPr>
            <a:r>
              <a:rPr lang="fr-FR" sz="2600" b="1" i="1" dirty="0"/>
              <a:t>https://louisvuitton.ent.auvergnerhonealpes.fr </a:t>
            </a:r>
            <a:br>
              <a:rPr lang="fr-FR" sz="2800" b="1" i="1" dirty="0"/>
            </a:br>
            <a:endParaRPr lang="fr-FR" sz="2000" dirty="0"/>
          </a:p>
          <a:p>
            <a:r>
              <a:rPr lang="fr-FR" sz="2800" dirty="0"/>
              <a:t>Chaque parent pourra accéder à l’ENT en se créant des identifiants sur </a:t>
            </a:r>
            <a:r>
              <a:rPr lang="fr-FR" sz="2800" dirty="0" err="1"/>
              <a:t>Educonnect</a:t>
            </a:r>
            <a:r>
              <a:rPr lang="fr-FR" sz="2800" dirty="0"/>
              <a:t> (emploi du temps, cahier de texte en ligne, résultats de l’enfant, absence, retard…) Il est important d'utiliser ce code parent et non pas celui de votre enfant pour vous connecter.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defRPr/>
            </a:pPr>
            <a:endParaRPr lang="en-GB" altLang="fr-FR" sz="2800" dirty="0"/>
          </a:p>
          <a:p>
            <a:pPr eaLnBrk="1" hangingPunct="1">
              <a:lnSpc>
                <a:spcPct val="90000"/>
              </a:lnSpc>
              <a:defRPr/>
            </a:pPr>
            <a:endParaRPr lang="fr-FR" altLang="fr-FR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981075"/>
          </a:xfrm>
        </p:spPr>
        <p:txBody>
          <a:bodyPr/>
          <a:lstStyle/>
          <a:p>
            <a:pPr algn="ctr" eaLnBrk="1" hangingPunct="1"/>
            <a:r>
              <a:rPr lang="fr-FR" altLang="fr-FR" dirty="0"/>
              <a:t>Réussir sa scolarité en classe 1/2</a:t>
            </a:r>
          </a:p>
        </p:txBody>
      </p:sp>
      <p:sp>
        <p:nvSpPr>
          <p:cNvPr id="17411" name="Rectangle 3">
            <a:extLst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15616" y="1268760"/>
            <a:ext cx="7772400" cy="5040313"/>
          </a:xfrm>
        </p:spPr>
        <p:txBody>
          <a:bodyPr/>
          <a:lstStyle/>
          <a:p>
            <a:r>
              <a:rPr lang="fr-FR" sz="2800" b="1" dirty="0"/>
              <a:t>Etre présent à tous les cours</a:t>
            </a:r>
            <a:endParaRPr lang="fr-FR" sz="2800" dirty="0"/>
          </a:p>
          <a:p>
            <a:r>
              <a:rPr lang="fr-FR" sz="2800" dirty="0"/>
              <a:t>L’assiduité est déterminante. Elle permet à l’élève de ne pas « décrocher » et de bénéficier de tous les apports oraux du cours.</a:t>
            </a:r>
          </a:p>
          <a:p>
            <a:endParaRPr lang="fr-FR" sz="2800" dirty="0"/>
          </a:p>
          <a:p>
            <a:r>
              <a:rPr lang="fr-FR" sz="2800" b="1" dirty="0"/>
              <a:t>Avoir son matériel</a:t>
            </a:r>
            <a:endParaRPr lang="fr-FR" sz="2800" dirty="0"/>
          </a:p>
          <a:p>
            <a:r>
              <a:rPr lang="fr-FR" sz="2800" dirty="0"/>
              <a:t>L’élève qui dispose de tout son matériel est dans les meilleures conditions possibles pour suivre le cours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defRPr/>
            </a:pPr>
            <a:endParaRPr lang="en-GB" altLang="fr-FR" sz="2800" dirty="0"/>
          </a:p>
          <a:p>
            <a:pPr eaLnBrk="1" hangingPunct="1">
              <a:lnSpc>
                <a:spcPct val="90000"/>
              </a:lnSpc>
              <a:defRPr/>
            </a:pPr>
            <a:endParaRPr lang="fr-FR" altLang="fr-FR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549275"/>
            <a:ext cx="5616575" cy="792163"/>
          </a:xfrm>
        </p:spPr>
        <p:txBody>
          <a:bodyPr lIns="90000" tIns="46800" rIns="90000" bIns="46800" anchor="b"/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sz="4000"/>
              <a:t>        Liaison </a:t>
            </a:r>
            <a:br>
              <a:rPr lang="en-GB" altLang="fr-FR" sz="4000"/>
            </a:br>
            <a:r>
              <a:rPr lang="en-GB" altLang="fr-FR" sz="4000"/>
              <a:t>    CM2 –6ème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981200"/>
            <a:ext cx="7773987" cy="3998913"/>
          </a:xfrm>
        </p:spPr>
        <p:txBody>
          <a:bodyPr lIns="90000" tIns="46800" rIns="90000" bIns="46800"/>
          <a:lstStyle/>
          <a:p>
            <a:pPr marL="457200" indent="-457200" algn="ctr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sz="800"/>
          </a:p>
          <a:p>
            <a:pPr marL="457200" indent="-457200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b="1"/>
          </a:p>
          <a:p>
            <a:pPr marL="457200" indent="-457200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b="1"/>
          </a:p>
          <a:p>
            <a:pPr marL="457200" indent="-457200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b="1"/>
          </a:p>
          <a:p>
            <a:pPr marL="457200" indent="-457200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b="1"/>
              <a:t>1. Le collège en pratique</a:t>
            </a:r>
          </a:p>
          <a:p>
            <a:pPr marL="457200" indent="-457200" algn="ctr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sz="1400" i="1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981075"/>
          </a:xfrm>
        </p:spPr>
        <p:txBody>
          <a:bodyPr/>
          <a:lstStyle/>
          <a:p>
            <a:pPr algn="ctr" eaLnBrk="1" hangingPunct="1"/>
            <a:r>
              <a:rPr lang="fr-FR" altLang="fr-FR" dirty="0"/>
              <a:t>Réussir sa scolarité en classe 2/2</a:t>
            </a:r>
          </a:p>
        </p:txBody>
      </p:sp>
      <p:sp>
        <p:nvSpPr>
          <p:cNvPr id="17411" name="Rectangle 3">
            <a:extLst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15616" y="1124744"/>
            <a:ext cx="7772400" cy="5040313"/>
          </a:xfrm>
        </p:spPr>
        <p:txBody>
          <a:bodyPr/>
          <a:lstStyle/>
          <a:p>
            <a:pPr>
              <a:buNone/>
            </a:pPr>
            <a:endParaRPr lang="fr-FR" sz="1200" dirty="0"/>
          </a:p>
          <a:p>
            <a:r>
              <a:rPr lang="fr-FR" sz="2800" b="1" dirty="0"/>
              <a:t>Etre attentif en classe et participer</a:t>
            </a:r>
            <a:endParaRPr lang="fr-FR" sz="2800" dirty="0"/>
          </a:p>
          <a:p>
            <a:r>
              <a:rPr lang="fr-FR" sz="2800" dirty="0"/>
              <a:t>La concentration en classe permet à l’élève d’assimiler les notions enseignées.</a:t>
            </a:r>
          </a:p>
          <a:p>
            <a:r>
              <a:rPr lang="fr-FR" sz="2800" dirty="0"/>
              <a:t>La participation assure l’interaction et la dynamique de la relation pédagogique. </a:t>
            </a:r>
            <a:br>
              <a:rPr lang="fr-FR" sz="2800" dirty="0"/>
            </a:br>
            <a:endParaRPr lang="fr-FR" sz="2800" dirty="0"/>
          </a:p>
          <a:p>
            <a:r>
              <a:rPr lang="fr-FR" sz="2800" b="1" dirty="0"/>
              <a:t>Copier correctement ses leçons</a:t>
            </a:r>
            <a:endParaRPr lang="fr-FR" sz="2800" dirty="0"/>
          </a:p>
          <a:p>
            <a:r>
              <a:rPr lang="fr-FR" sz="2800" dirty="0"/>
              <a:t>La qualité de la trace écrite permet de faciliter le travail personnel de l’élève. Plus un cahier est bien tenu, plus l’élève sera enclin à l’ouvrir le soir à la maison…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defRPr/>
            </a:pPr>
            <a:endParaRPr lang="en-GB" altLang="fr-FR" sz="2800" dirty="0"/>
          </a:p>
          <a:p>
            <a:pPr eaLnBrk="1" hangingPunct="1">
              <a:lnSpc>
                <a:spcPct val="90000"/>
              </a:lnSpc>
              <a:defRPr/>
            </a:pPr>
            <a:endParaRPr lang="fr-FR" altLang="fr-FR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0"/>
            <a:ext cx="8172400" cy="981075"/>
          </a:xfrm>
        </p:spPr>
        <p:txBody>
          <a:bodyPr/>
          <a:lstStyle/>
          <a:p>
            <a:pPr algn="ctr" eaLnBrk="1" hangingPunct="1"/>
            <a:r>
              <a:rPr lang="fr-FR" altLang="fr-FR" dirty="0"/>
              <a:t>Réussir sa scolarité à la maison 1/3</a:t>
            </a:r>
          </a:p>
        </p:txBody>
      </p:sp>
      <p:sp>
        <p:nvSpPr>
          <p:cNvPr id="17411" name="Rectangle 3">
            <a:extLst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1600" y="1124744"/>
            <a:ext cx="7772400" cy="5040313"/>
          </a:xfrm>
        </p:spPr>
        <p:txBody>
          <a:bodyPr/>
          <a:lstStyle/>
          <a:p>
            <a:r>
              <a:rPr lang="fr-FR" sz="2800" b="1" dirty="0"/>
              <a:t>Le travail personnel à la maison est indispensable pour que l’élève puisse consolider les acquis en classe.</a:t>
            </a:r>
          </a:p>
          <a:p>
            <a:endParaRPr lang="fr-FR" sz="2800" dirty="0"/>
          </a:p>
          <a:p>
            <a:r>
              <a:rPr lang="fr-FR" sz="2800" dirty="0"/>
              <a:t>Relire ses leçons tous les soirs</a:t>
            </a:r>
          </a:p>
          <a:p>
            <a:r>
              <a:rPr lang="fr-FR" sz="2800" dirty="0"/>
              <a:t>Réviser régulièrement</a:t>
            </a:r>
          </a:p>
          <a:p>
            <a:r>
              <a:rPr lang="fr-FR" sz="2800" dirty="0"/>
              <a:t>Faire le travail donné sérieusement</a:t>
            </a:r>
          </a:p>
          <a:p>
            <a:r>
              <a:rPr lang="fr-FR" sz="2800" dirty="0"/>
              <a:t>La durée du temps de travail à la maison est estimée à environ 30 mn par soir.</a:t>
            </a:r>
          </a:p>
          <a:p>
            <a:pPr>
              <a:buNone/>
            </a:pPr>
            <a:br>
              <a:rPr lang="fr-FR" sz="2800" dirty="0"/>
            </a:br>
            <a:endParaRPr lang="fr-FR" sz="2800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  <a:defRPr/>
            </a:pPr>
            <a:endParaRPr lang="en-GB" altLang="fr-FR" sz="2800" dirty="0"/>
          </a:p>
          <a:p>
            <a:pPr eaLnBrk="1" hangingPunct="1">
              <a:lnSpc>
                <a:spcPct val="90000"/>
              </a:lnSpc>
              <a:defRPr/>
            </a:pPr>
            <a:endParaRPr lang="fr-FR" altLang="fr-FR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0"/>
            <a:ext cx="8172400" cy="981075"/>
          </a:xfrm>
        </p:spPr>
        <p:txBody>
          <a:bodyPr/>
          <a:lstStyle/>
          <a:p>
            <a:pPr algn="ctr" eaLnBrk="1" hangingPunct="1"/>
            <a:r>
              <a:rPr lang="fr-FR" altLang="fr-FR" dirty="0"/>
              <a:t>Réussir sa scolarité à la maison 2/3</a:t>
            </a:r>
          </a:p>
        </p:txBody>
      </p:sp>
      <p:sp>
        <p:nvSpPr>
          <p:cNvPr id="17411" name="Rectangle 3">
            <a:extLst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1600" y="1124744"/>
            <a:ext cx="7772400" cy="5040313"/>
          </a:xfrm>
        </p:spPr>
        <p:txBody>
          <a:bodyPr/>
          <a:lstStyle/>
          <a:p>
            <a:pPr>
              <a:buNone/>
            </a:pPr>
            <a:endParaRPr lang="fr-FR" sz="1050" dirty="0"/>
          </a:p>
          <a:p>
            <a:r>
              <a:rPr lang="fr-FR" sz="2800" b="1" u="sng" dirty="0"/>
              <a:t>Conseils pour les parents : </a:t>
            </a:r>
            <a:endParaRPr lang="fr-FR" sz="2800" dirty="0"/>
          </a:p>
          <a:p>
            <a:r>
              <a:rPr lang="fr-FR" sz="2800" dirty="0"/>
              <a:t>Aménager un espace de travail pour votre enfant (loin des écrans)</a:t>
            </a:r>
          </a:p>
          <a:p>
            <a:r>
              <a:rPr lang="fr-FR" sz="2800" dirty="0"/>
              <a:t>Vérifier :</a:t>
            </a:r>
          </a:p>
          <a:p>
            <a:r>
              <a:rPr lang="fr-FR" sz="2800" dirty="0"/>
              <a:t>La réalisation du travail scolaire</a:t>
            </a:r>
          </a:p>
          <a:p>
            <a:r>
              <a:rPr lang="fr-FR" sz="2800" dirty="0"/>
              <a:t>La tenue des cahiers</a:t>
            </a:r>
          </a:p>
          <a:p>
            <a:r>
              <a:rPr lang="fr-FR" sz="2800" dirty="0"/>
              <a:t>Le contenu du sac</a:t>
            </a:r>
          </a:p>
          <a:p>
            <a:r>
              <a:rPr lang="fr-FR" sz="2800" dirty="0"/>
              <a:t>Le carnet de correspondance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defRPr/>
            </a:pPr>
            <a:endParaRPr lang="en-GB" altLang="fr-FR" sz="2800" dirty="0"/>
          </a:p>
          <a:p>
            <a:pPr eaLnBrk="1" hangingPunct="1">
              <a:lnSpc>
                <a:spcPct val="90000"/>
              </a:lnSpc>
              <a:defRPr/>
            </a:pPr>
            <a:endParaRPr lang="fr-FR" altLang="fr-FR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0"/>
            <a:ext cx="8172400" cy="981075"/>
          </a:xfrm>
        </p:spPr>
        <p:txBody>
          <a:bodyPr/>
          <a:lstStyle/>
          <a:p>
            <a:pPr algn="ctr" eaLnBrk="1" hangingPunct="1"/>
            <a:r>
              <a:rPr lang="fr-FR" altLang="fr-FR" dirty="0"/>
              <a:t>Réussir sa scolarité à la maison 3/3</a:t>
            </a:r>
          </a:p>
        </p:txBody>
      </p:sp>
      <p:sp>
        <p:nvSpPr>
          <p:cNvPr id="17411" name="Rectangle 3">
            <a:extLst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1600" y="1124744"/>
            <a:ext cx="7772400" cy="5040313"/>
          </a:xfrm>
        </p:spPr>
        <p:txBody>
          <a:bodyPr/>
          <a:lstStyle/>
          <a:p>
            <a:pPr>
              <a:buNone/>
            </a:pPr>
            <a:endParaRPr lang="fr-FR" sz="1050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  <a:defRPr/>
            </a:pPr>
            <a:endParaRPr lang="en-GB" altLang="fr-FR" sz="2800" dirty="0"/>
          </a:p>
          <a:p>
            <a:pPr eaLnBrk="1" hangingPunct="1">
              <a:lnSpc>
                <a:spcPct val="90000"/>
              </a:lnSpc>
              <a:defRPr/>
            </a:pPr>
            <a:endParaRPr lang="fr-FR" altLang="fr-FR" sz="2800" dirty="0"/>
          </a:p>
        </p:txBody>
      </p:sp>
      <p:pic>
        <p:nvPicPr>
          <p:cNvPr id="4" name="Image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317812" y="-312576"/>
            <a:ext cx="5460876" cy="819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549275"/>
            <a:ext cx="5616575" cy="792163"/>
          </a:xfrm>
        </p:spPr>
        <p:txBody>
          <a:bodyPr lIns="90000" tIns="46800" rIns="90000" bIns="46800" anchor="b"/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sz="4000"/>
              <a:t>        Liaison </a:t>
            </a:r>
            <a:br>
              <a:rPr lang="en-GB" altLang="fr-FR" sz="4000"/>
            </a:br>
            <a:r>
              <a:rPr lang="en-GB" altLang="fr-FR" sz="4000"/>
              <a:t>    CM2 –6ème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981200"/>
            <a:ext cx="7773987" cy="3998913"/>
          </a:xfrm>
        </p:spPr>
        <p:txBody>
          <a:bodyPr lIns="90000" tIns="46800" rIns="90000" bIns="46800"/>
          <a:lstStyle/>
          <a:p>
            <a:pPr marL="457200" indent="-457200" algn="ctr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sz="800" dirty="0"/>
          </a:p>
          <a:p>
            <a:pPr marL="457200" indent="-457200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b="1" dirty="0"/>
          </a:p>
          <a:p>
            <a:pPr marL="457200" indent="-457200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b="1" dirty="0"/>
          </a:p>
          <a:p>
            <a:pPr marL="457200" indent="-457200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b="1" dirty="0"/>
          </a:p>
          <a:p>
            <a:pPr marL="457200" indent="-457200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b="1" dirty="0"/>
              <a:t>3. </a:t>
            </a:r>
            <a:r>
              <a:rPr lang="en-GB" altLang="fr-FR" b="1" dirty="0" err="1"/>
              <a:t>D’écolier</a:t>
            </a:r>
            <a:r>
              <a:rPr lang="en-GB" altLang="fr-FR" b="1" dirty="0"/>
              <a:t> à </a:t>
            </a:r>
            <a:r>
              <a:rPr lang="en-GB" altLang="fr-FR" b="1" dirty="0" err="1"/>
              <a:t>collégien</a:t>
            </a:r>
            <a:r>
              <a:rPr lang="en-GB" altLang="fr-FR" b="1" dirty="0"/>
              <a:t>... </a:t>
            </a:r>
          </a:p>
          <a:p>
            <a:pPr marL="457200" indent="-457200" algn="ctr" defTabSz="449263" eaLnBrk="1" hangingPunct="1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sz="1400" i="1" dirty="0"/>
          </a:p>
        </p:txBody>
      </p:sp>
      <p:pic>
        <p:nvPicPr>
          <p:cNvPr id="23556" name="Imag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53050" y="549275"/>
            <a:ext cx="29146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1143000"/>
          </a:xfrm>
        </p:spPr>
        <p:txBody>
          <a:bodyPr/>
          <a:lstStyle/>
          <a:p>
            <a:pPr algn="ctr" eaLnBrk="1" hangingPunct="1"/>
            <a:r>
              <a:rPr lang="fr-FR" altLang="fr-FR"/>
              <a:t>D’écolier à collégien…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341438"/>
            <a:ext cx="7772400" cy="5040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r>
              <a:rPr lang="en-GB" altLang="fr-FR" sz="2800" dirty="0"/>
              <a:t>Une </a:t>
            </a:r>
            <a:r>
              <a:rPr lang="en-GB" altLang="fr-FR" sz="2800" dirty="0" err="1"/>
              <a:t>équipe</a:t>
            </a:r>
            <a:r>
              <a:rPr lang="en-GB" altLang="fr-FR" sz="2800" dirty="0"/>
              <a:t> de 10/12 </a:t>
            </a:r>
            <a:r>
              <a:rPr lang="en-GB" altLang="fr-FR" sz="2800" dirty="0" err="1"/>
              <a:t>professeurs</a:t>
            </a:r>
            <a:r>
              <a:rPr lang="en-GB" altLang="fr-FR" sz="2800" dirty="0"/>
              <a:t>, des salles </a:t>
            </a:r>
            <a:r>
              <a:rPr lang="en-GB" altLang="fr-FR" sz="2800" dirty="0" err="1"/>
              <a:t>différentes</a:t>
            </a:r>
            <a:r>
              <a:rPr lang="en-GB" altLang="fr-FR" sz="2800" dirty="0"/>
              <a:t>, </a:t>
            </a:r>
            <a:r>
              <a:rPr lang="en-GB" altLang="fr-FR" sz="2800" dirty="0" err="1"/>
              <a:t>poids</a:t>
            </a:r>
            <a:r>
              <a:rPr lang="en-GB" altLang="fr-FR" sz="2800" dirty="0"/>
              <a:t> du cartable (</a:t>
            </a:r>
            <a:r>
              <a:rPr lang="en-GB" altLang="fr-FR" sz="2800" dirty="0" err="1"/>
              <a:t>casier</a:t>
            </a:r>
            <a:r>
              <a:rPr lang="en-GB" altLang="fr-FR" sz="2800" dirty="0"/>
              <a:t>)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endParaRPr lang="en-GB" altLang="fr-FR" sz="1000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r>
              <a:rPr lang="en-GB" altLang="fr-FR" sz="2800" dirty="0"/>
              <a:t>De </a:t>
            </a:r>
            <a:r>
              <a:rPr lang="en-GB" altLang="fr-FR" sz="2800" dirty="0" err="1"/>
              <a:t>nombreux</a:t>
            </a:r>
            <a:r>
              <a:rPr lang="en-GB" altLang="fr-FR" sz="2800" dirty="0"/>
              <a:t> </a:t>
            </a:r>
            <a:r>
              <a:rPr lang="en-GB" altLang="fr-FR" sz="2800" dirty="0" err="1"/>
              <a:t>interlocuteurs</a:t>
            </a:r>
            <a:r>
              <a:rPr lang="en-GB" altLang="fr-FR" sz="2800" dirty="0"/>
              <a:t> ( CDI, vie </a:t>
            </a:r>
            <a:r>
              <a:rPr lang="en-GB" altLang="fr-FR" sz="2800" dirty="0" err="1"/>
              <a:t>scolaire</a:t>
            </a:r>
            <a:r>
              <a:rPr lang="en-GB" altLang="fr-FR" sz="2800" dirty="0"/>
              <a:t>, direction, </a:t>
            </a:r>
            <a:r>
              <a:rPr lang="en-GB" altLang="fr-FR" sz="2800" dirty="0" err="1"/>
              <a:t>gestion</a:t>
            </a:r>
            <a:r>
              <a:rPr lang="en-GB" altLang="fr-FR" sz="2800" dirty="0"/>
              <a:t>, </a:t>
            </a:r>
            <a:r>
              <a:rPr lang="en-GB" altLang="fr-FR" sz="2800" dirty="0" err="1"/>
              <a:t>PsyEN</a:t>
            </a:r>
            <a:r>
              <a:rPr lang="en-GB" altLang="fr-FR" sz="2800" dirty="0"/>
              <a:t>, </a:t>
            </a:r>
            <a:r>
              <a:rPr lang="en-GB" altLang="fr-FR" sz="2800" dirty="0" err="1"/>
              <a:t>infirmière</a:t>
            </a:r>
            <a:r>
              <a:rPr lang="en-GB" altLang="fr-FR" sz="2800" dirty="0"/>
              <a:t>, </a:t>
            </a:r>
            <a:r>
              <a:rPr lang="en-GB" altLang="fr-FR" sz="2800" dirty="0" err="1"/>
              <a:t>assistante</a:t>
            </a:r>
            <a:r>
              <a:rPr lang="en-GB" altLang="fr-FR" sz="2800" dirty="0"/>
              <a:t> </a:t>
            </a:r>
            <a:r>
              <a:rPr lang="en-GB" altLang="fr-FR" sz="2800" dirty="0" err="1"/>
              <a:t>sociale</a:t>
            </a:r>
            <a:r>
              <a:rPr lang="en-GB" altLang="fr-FR" sz="2800" dirty="0"/>
              <a:t>)</a:t>
            </a:r>
            <a:r>
              <a:rPr lang="ar-SA" altLang="fr-FR" sz="2800" dirty="0" err="1"/>
              <a:t>‏</a:t>
            </a:r>
            <a:r>
              <a:rPr lang="fr-FR" altLang="fr-FR" sz="2800" dirty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endParaRPr lang="en-GB" altLang="fr-FR" sz="1000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r>
              <a:rPr lang="en-GB" altLang="fr-FR" sz="2800" dirty="0"/>
              <a:t>Le grand </a:t>
            </a:r>
            <a:r>
              <a:rPr lang="en-GB" altLang="fr-FR" sz="2800" dirty="0" err="1"/>
              <a:t>redevient</a:t>
            </a:r>
            <a:r>
              <a:rPr lang="en-GB" altLang="fr-FR" sz="2800" dirty="0"/>
              <a:t> petit … </a:t>
            </a:r>
            <a:r>
              <a:rPr lang="en-GB" altLang="fr-FR" sz="2800" dirty="0" err="1"/>
              <a:t>mais</a:t>
            </a:r>
            <a:r>
              <a:rPr lang="en-GB" altLang="fr-FR" sz="2800" dirty="0"/>
              <a:t> se </a:t>
            </a:r>
            <a:r>
              <a:rPr lang="en-GB" altLang="fr-FR" sz="2800" dirty="0" err="1"/>
              <a:t>prépare</a:t>
            </a:r>
            <a:r>
              <a:rPr lang="en-GB" altLang="fr-FR" sz="2800" dirty="0"/>
              <a:t> à </a:t>
            </a:r>
            <a:r>
              <a:rPr lang="en-GB" altLang="fr-FR" sz="2800" dirty="0" err="1"/>
              <a:t>l’adolescence</a:t>
            </a:r>
            <a:r>
              <a:rPr lang="en-GB" altLang="fr-FR" sz="2800" dirty="0"/>
              <a:t>. </a:t>
            </a:r>
            <a:r>
              <a:rPr lang="en-GB" altLang="fr-FR" sz="2800" dirty="0" err="1"/>
              <a:t>S’ouvre</a:t>
            </a:r>
            <a:r>
              <a:rPr lang="en-GB" altLang="fr-FR" sz="2800" dirty="0"/>
              <a:t> </a:t>
            </a:r>
            <a:r>
              <a:rPr lang="en-GB" altLang="fr-FR" sz="2800" dirty="0" err="1"/>
              <a:t>davantage</a:t>
            </a:r>
            <a:r>
              <a:rPr lang="en-GB" altLang="fr-FR" sz="2800" dirty="0"/>
              <a:t> à la </a:t>
            </a:r>
            <a:r>
              <a:rPr lang="en-GB" altLang="fr-FR" sz="2800" dirty="0" err="1"/>
              <a:t>société</a:t>
            </a:r>
            <a:r>
              <a:rPr lang="en-GB" altLang="fr-FR" sz="2800" dirty="0"/>
              <a:t> et à la </a:t>
            </a:r>
            <a:r>
              <a:rPr lang="en-GB" altLang="fr-FR" sz="2800" dirty="0" err="1"/>
              <a:t>différence</a:t>
            </a:r>
            <a:r>
              <a:rPr lang="en-GB" altLang="fr-FR" sz="2800" dirty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endParaRPr lang="en-GB" altLang="fr-FR" sz="1000" dirty="0"/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r>
              <a:rPr lang="en-GB" altLang="fr-FR" sz="2800" dirty="0" err="1"/>
              <a:t>Accompagnement</a:t>
            </a:r>
            <a:r>
              <a:rPr lang="en-GB" altLang="fr-FR" sz="2800" dirty="0"/>
              <a:t> à la </a:t>
            </a:r>
            <a:r>
              <a:rPr lang="en-GB" altLang="fr-FR" sz="2800" dirty="0" err="1"/>
              <a:t>responsabilisation</a:t>
            </a:r>
            <a:r>
              <a:rPr lang="en-GB" altLang="fr-FR" sz="2800" dirty="0"/>
              <a:t> et </a:t>
            </a:r>
            <a:r>
              <a:rPr lang="en-GB" altLang="fr-FR" sz="2800" dirty="0">
                <a:cs typeface="Arial" charset="0"/>
              </a:rPr>
              <a:t>à</a:t>
            </a:r>
            <a:r>
              <a:rPr lang="en-GB" altLang="fr-FR" sz="2800" dirty="0"/>
              <a:t> </a:t>
            </a:r>
            <a:r>
              <a:rPr lang="en-GB" altLang="fr-FR" sz="2800" dirty="0" err="1"/>
              <a:t>l’autonomie</a:t>
            </a:r>
            <a:endParaRPr lang="en-GB" altLang="fr-FR" sz="2800" dirty="0"/>
          </a:p>
          <a:p>
            <a:pPr eaLnBrk="1" hangingPunct="1">
              <a:lnSpc>
                <a:spcPct val="90000"/>
              </a:lnSpc>
            </a:pPr>
            <a:endParaRPr lang="fr-FR" altLang="fr-FR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838200"/>
          </a:xfrm>
        </p:spPr>
        <p:txBody>
          <a:bodyPr lIns="90000" tIns="46800" rIns="90000" bIns="46800" anchor="b"/>
          <a:lstStyle/>
          <a:p>
            <a:pPr algn="ct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dirty="0"/>
              <a:t>Le 1er </a:t>
            </a:r>
            <a:r>
              <a:rPr lang="en-GB" altLang="fr-FR" dirty="0" err="1"/>
              <a:t>mois</a:t>
            </a:r>
            <a:endParaRPr lang="en-GB" altLang="fr-FR" dirty="0"/>
          </a:p>
        </p:txBody>
      </p:sp>
      <p:sp>
        <p:nvSpPr>
          <p:cNvPr id="16387" name="Rectangle 2">
            <a:extLst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1550" y="838200"/>
            <a:ext cx="8172450" cy="6289675"/>
          </a:xfrm>
        </p:spPr>
        <p:txBody>
          <a:bodyPr lIns="90000" tIns="46800" rIns="90000" bIns="46800"/>
          <a:lstStyle/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altLang="fr-FR" sz="2600" dirty="0">
                <a:cs typeface="Arial" panose="020B0604020202020204" pitchFamily="34" charset="0"/>
              </a:rPr>
              <a:t>EDT </a:t>
            </a:r>
            <a:r>
              <a:rPr lang="en-GB" altLang="fr-FR" sz="2600" dirty="0" err="1">
                <a:cs typeface="Arial" panose="020B0604020202020204" pitchFamily="34" charset="0"/>
              </a:rPr>
              <a:t>provisoire</a:t>
            </a:r>
            <a:r>
              <a:rPr lang="en-GB" altLang="fr-FR" sz="2600" dirty="0">
                <a:cs typeface="Arial" panose="020B0604020202020204" pitchFamily="34" charset="0"/>
              </a:rPr>
              <a:t> </a:t>
            </a:r>
            <a:r>
              <a:rPr lang="en-GB" altLang="fr-FR" sz="2600" dirty="0" err="1">
                <a:cs typeface="Arial" panose="020B0604020202020204" pitchFamily="34" charset="0"/>
              </a:rPr>
              <a:t>jusqu’au</a:t>
            </a:r>
            <a:r>
              <a:rPr lang="en-GB" altLang="fr-FR" sz="2600" dirty="0">
                <a:cs typeface="Arial" panose="020B0604020202020204" pitchFamily="34" charset="0"/>
              </a:rPr>
              <a:t> 12 </a:t>
            </a:r>
            <a:r>
              <a:rPr lang="en-GB" altLang="fr-FR" sz="2600" dirty="0" err="1">
                <a:cs typeface="Arial" panose="020B0604020202020204" pitchFamily="34" charset="0"/>
              </a:rPr>
              <a:t>septembre</a:t>
            </a:r>
            <a:r>
              <a:rPr lang="en-GB" altLang="fr-FR" sz="2600" dirty="0">
                <a:cs typeface="Arial" panose="020B0604020202020204" pitchFamily="34" charset="0"/>
              </a:rPr>
              <a:t> (attention aux </a:t>
            </a:r>
            <a:r>
              <a:rPr lang="en-GB" altLang="fr-FR" sz="2600" dirty="0" err="1">
                <a:cs typeface="Arial" panose="020B0604020202020204" pitchFamily="34" charset="0"/>
              </a:rPr>
              <a:t>activités</a:t>
            </a:r>
            <a:r>
              <a:rPr lang="en-GB" altLang="fr-FR" sz="2600" dirty="0">
                <a:cs typeface="Arial" panose="020B0604020202020204" pitchFamily="34" charset="0"/>
              </a:rPr>
              <a:t> </a:t>
            </a:r>
            <a:r>
              <a:rPr lang="en-GB" altLang="fr-FR" sz="2600" dirty="0" err="1">
                <a:cs typeface="Arial" panose="020B0604020202020204" pitchFamily="34" charset="0"/>
              </a:rPr>
              <a:t>périscolaires</a:t>
            </a:r>
            <a:r>
              <a:rPr lang="en-GB" altLang="fr-FR" sz="2600" dirty="0">
                <a:cs typeface="Arial" panose="020B0604020202020204" pitchFamily="34" charset="0"/>
              </a:rPr>
              <a:t>) </a:t>
            </a: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10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altLang="fr-FR" sz="2600" dirty="0" err="1">
                <a:cs typeface="Arial" panose="020B0604020202020204" pitchFamily="34" charset="0"/>
              </a:rPr>
              <a:t>Elève</a:t>
            </a:r>
            <a:r>
              <a:rPr lang="en-GB" altLang="fr-FR" sz="2600" dirty="0">
                <a:cs typeface="Arial" panose="020B0604020202020204" pitchFamily="34" charset="0"/>
              </a:rPr>
              <a:t> </a:t>
            </a:r>
            <a:r>
              <a:rPr lang="en-GB" altLang="fr-FR" sz="2600" dirty="0" err="1">
                <a:cs typeface="Arial" panose="020B0604020202020204" pitchFamily="34" charset="0"/>
              </a:rPr>
              <a:t>transporté</a:t>
            </a:r>
            <a:r>
              <a:rPr lang="en-GB" altLang="fr-FR" sz="2600" dirty="0">
                <a:cs typeface="Arial" panose="020B0604020202020204" pitchFamily="34" charset="0"/>
              </a:rPr>
              <a:t> : </a:t>
            </a:r>
            <a:r>
              <a:rPr lang="en-GB" altLang="fr-FR" sz="2600" dirty="0" err="1">
                <a:cs typeface="Arial" panose="020B0604020202020204" pitchFamily="34" charset="0"/>
              </a:rPr>
              <a:t>rassurer</a:t>
            </a:r>
            <a:r>
              <a:rPr lang="en-GB" altLang="fr-FR" sz="2600" dirty="0">
                <a:cs typeface="Arial" panose="020B0604020202020204" pitchFamily="34" charset="0"/>
              </a:rPr>
              <a:t> les </a:t>
            </a:r>
            <a:r>
              <a:rPr lang="en-GB" altLang="fr-FR" sz="2600" dirty="0" err="1">
                <a:cs typeface="Arial" panose="020B0604020202020204" pitchFamily="34" charset="0"/>
              </a:rPr>
              <a:t>enfants</a:t>
            </a: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altLang="fr-FR" sz="2600" dirty="0">
                <a:cs typeface="Arial" panose="020B0604020202020204" pitchFamily="34" charset="0"/>
              </a:rPr>
              <a:t>Adaptations des </a:t>
            </a:r>
            <a:r>
              <a:rPr lang="en-GB" altLang="fr-FR" sz="2600" dirty="0" err="1">
                <a:cs typeface="Arial" panose="020B0604020202020204" pitchFamily="34" charset="0"/>
              </a:rPr>
              <a:t>règles</a:t>
            </a:r>
            <a:r>
              <a:rPr lang="en-GB" altLang="fr-FR" sz="2600" dirty="0">
                <a:cs typeface="Arial" panose="020B0604020202020204" pitchFamily="34" charset="0"/>
              </a:rPr>
              <a:t> communes (circulation dans les </a:t>
            </a:r>
            <a:r>
              <a:rPr lang="en-GB" altLang="fr-FR" sz="2600" dirty="0" err="1">
                <a:cs typeface="Arial" panose="020B0604020202020204" pitchFamily="34" charset="0"/>
              </a:rPr>
              <a:t>locaux</a:t>
            </a:r>
            <a:r>
              <a:rPr lang="en-GB" altLang="fr-FR" sz="2600" dirty="0">
                <a:cs typeface="Arial" panose="020B0604020202020204" pitchFamily="34" charset="0"/>
              </a:rPr>
              <a:t>, les sites, </a:t>
            </a:r>
            <a:r>
              <a:rPr lang="en-GB" altLang="fr-FR" sz="2600" dirty="0" err="1">
                <a:cs typeface="Arial" panose="020B0604020202020204" pitchFamily="34" charset="0"/>
              </a:rPr>
              <a:t>découverte</a:t>
            </a:r>
            <a:r>
              <a:rPr lang="en-GB" altLang="fr-FR" sz="2600" dirty="0">
                <a:cs typeface="Arial" panose="020B0604020202020204" pitchFamily="34" charset="0"/>
              </a:rPr>
              <a:t> des </a:t>
            </a:r>
            <a:r>
              <a:rPr lang="en-GB" altLang="fr-FR" sz="2600" dirty="0" err="1">
                <a:cs typeface="Arial" panose="020B0604020202020204" pitchFamily="34" charset="0"/>
              </a:rPr>
              <a:t>règles</a:t>
            </a:r>
            <a:r>
              <a:rPr lang="en-GB" altLang="fr-FR" sz="2600" dirty="0">
                <a:cs typeface="Arial" panose="020B0604020202020204" pitchFamily="34" charset="0"/>
              </a:rPr>
              <a:t>...).</a:t>
            </a: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1000" dirty="0">
              <a:cs typeface="Arial" panose="020B0604020202020204" pitchFamily="34" charset="0"/>
            </a:endParaRPr>
          </a:p>
          <a:p>
            <a:pPr marL="0" indent="0" eaLnBrk="1" hangingPunct="1">
              <a:spcBef>
                <a:spcPts val="700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1000" dirty="0">
              <a:cs typeface="Arial" panose="020B0604020202020204" pitchFamily="34" charset="0"/>
            </a:endParaRPr>
          </a:p>
          <a:p>
            <a:pPr marL="0" indent="0" eaLnBrk="1" hangingPunct="1">
              <a:spcBef>
                <a:spcPts val="700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500"/>
              </a:spcBef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828675"/>
          </a:xfrm>
        </p:spPr>
        <p:txBody>
          <a:bodyPr lIns="90000" tIns="46800" rIns="90000" bIns="46800" anchor="b"/>
          <a:lstStyle/>
          <a:p>
            <a:pPr algn="ct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/>
              <a:t>Encadrement</a:t>
            </a:r>
          </a:p>
        </p:txBody>
      </p:sp>
      <p:sp>
        <p:nvSpPr>
          <p:cNvPr id="7171" name="Rectangle 2">
            <a:extLst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6800" y="914400"/>
            <a:ext cx="8077200" cy="5715000"/>
          </a:xfrm>
        </p:spPr>
        <p:txBody>
          <a:bodyPr lIns="90000" tIns="46800" rIns="90000" bIns="46800"/>
          <a:lstStyle/>
          <a:p>
            <a:pPr eaLnBrk="1" hangingPunct="1">
              <a:lnSpc>
                <a:spcPct val="80000"/>
              </a:lnSpc>
              <a:spcBef>
                <a:spcPts val="700"/>
              </a:spcBef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000" dirty="0"/>
          </a:p>
          <a:p>
            <a:pPr eaLnBrk="1" hangingPunct="1">
              <a:lnSpc>
                <a:spcPct val="80000"/>
              </a:lnSpc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altLang="fr-FR" sz="2800" dirty="0" err="1"/>
              <a:t>Effectif</a:t>
            </a:r>
            <a:r>
              <a:rPr lang="en-GB" altLang="fr-FR" sz="2800" dirty="0"/>
              <a:t> </a:t>
            </a:r>
            <a:r>
              <a:rPr lang="en-GB" altLang="fr-FR" sz="2800" dirty="0" err="1">
                <a:cs typeface="Arial" pitchFamily="34" charset="0"/>
              </a:rPr>
              <a:t>prévu</a:t>
            </a:r>
            <a:r>
              <a:rPr lang="en-GB" altLang="fr-FR" sz="2800" dirty="0"/>
              <a:t> </a:t>
            </a:r>
            <a:r>
              <a:rPr lang="en-GB" altLang="fr-FR" sz="2800" dirty="0" err="1"/>
              <a:t>rentrée</a:t>
            </a:r>
            <a:r>
              <a:rPr lang="en-GB" altLang="fr-FR" sz="2800" dirty="0"/>
              <a:t> 2025 : 274 </a:t>
            </a:r>
            <a:r>
              <a:rPr lang="en-GB" altLang="fr-FR" sz="2800" dirty="0" err="1"/>
              <a:t>élèves</a:t>
            </a:r>
            <a:r>
              <a:rPr lang="en-GB" altLang="fr-FR" sz="2800" dirty="0"/>
              <a:t> /          11 classes / 3 par </a:t>
            </a:r>
            <a:r>
              <a:rPr lang="en-GB" altLang="fr-FR" sz="2800" dirty="0" err="1"/>
              <a:t>niveau</a:t>
            </a:r>
            <a:r>
              <a:rPr lang="en-GB" altLang="fr-FR" sz="2800" dirty="0"/>
              <a:t> </a:t>
            </a:r>
            <a:r>
              <a:rPr lang="en-GB" altLang="fr-FR" sz="2800" dirty="0" err="1"/>
              <a:t>excepté</a:t>
            </a:r>
            <a:r>
              <a:rPr lang="en-GB" altLang="fr-FR" sz="2800" dirty="0"/>
              <a:t> </a:t>
            </a:r>
            <a:r>
              <a:rPr lang="en-GB" altLang="fr-FR" sz="2800" dirty="0" err="1"/>
              <a:t>en</a:t>
            </a:r>
            <a:r>
              <a:rPr lang="en-GB" altLang="fr-FR" sz="2800" dirty="0"/>
              <a:t> 3ème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altLang="fr-FR" sz="2800" dirty="0"/>
              <a:t>6ème : 80 </a:t>
            </a:r>
            <a:r>
              <a:rPr lang="en-GB" altLang="fr-FR" sz="2800" dirty="0" err="1"/>
              <a:t>élèves</a:t>
            </a:r>
            <a:r>
              <a:rPr lang="en-GB" altLang="fr-FR" sz="2800" dirty="0"/>
              <a:t> sur 3 classes : 25/28 è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altLang="fr-FR" sz="2800" dirty="0"/>
              <a:t>5ème : 22/23 ; 4ème : 24/27 ; 3ème: 24</a:t>
            </a:r>
          </a:p>
          <a:p>
            <a:pPr algn="ctr" eaLnBrk="1" hangingPunct="1">
              <a:lnSpc>
                <a:spcPct val="80000"/>
              </a:lnSpc>
              <a:spcBef>
                <a:spcPts val="700"/>
              </a:spcBef>
              <a:buFont typeface="Wingdings" pitchFamily="2" charset="2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altLang="fr-FR" sz="2800" dirty="0">
                <a:solidFill>
                  <a:schemeClr val="accent2">
                    <a:lumMod val="50000"/>
                  </a:schemeClr>
                </a:solidFill>
              </a:rPr>
              <a:t>Personnel : </a:t>
            </a:r>
            <a:r>
              <a:rPr lang="en-GB" altLang="fr-FR" sz="2800" dirty="0" err="1">
                <a:solidFill>
                  <a:schemeClr val="accent2">
                    <a:lumMod val="50000"/>
                  </a:schemeClr>
                </a:solidFill>
              </a:rPr>
              <a:t>présentation</a:t>
            </a:r>
            <a:r>
              <a:rPr lang="en-GB" altLang="fr-FR" sz="2800" dirty="0">
                <a:solidFill>
                  <a:schemeClr val="accent2">
                    <a:lumMod val="50000"/>
                  </a:schemeClr>
                </a:solidFill>
              </a:rPr>
              <a:t> &amp; mission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altLang="fr-FR" sz="2800" dirty="0"/>
              <a:t>Principale &amp; </a:t>
            </a:r>
            <a:r>
              <a:rPr lang="en-GB" altLang="fr-FR" sz="2800" dirty="0" err="1"/>
              <a:t>secrétaire</a:t>
            </a:r>
            <a:r>
              <a:rPr lang="en-GB" altLang="fr-FR" sz="2800" dirty="0"/>
              <a:t> de direction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altLang="fr-FR" sz="2800" dirty="0"/>
              <a:t>Adjoint </a:t>
            </a:r>
            <a:r>
              <a:rPr lang="en-GB" altLang="fr-FR" sz="2800" dirty="0" err="1"/>
              <a:t>Gestionnaire</a:t>
            </a:r>
            <a:r>
              <a:rPr lang="en-GB" altLang="fr-FR" sz="2800" dirty="0"/>
              <a:t> &amp; </a:t>
            </a:r>
            <a:r>
              <a:rPr lang="en-GB" altLang="fr-FR" sz="2800" dirty="0" err="1"/>
              <a:t>secrétaire</a:t>
            </a:r>
            <a:r>
              <a:rPr lang="en-GB" altLang="fr-FR" sz="2800" dirty="0"/>
              <a:t> de gestion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altLang="fr-FR" sz="2800" dirty="0"/>
              <a:t>CPE &amp; personnel Vie </a:t>
            </a:r>
            <a:r>
              <a:rPr lang="en-GB" altLang="fr-FR" sz="2800" dirty="0" err="1"/>
              <a:t>Scolaire</a:t>
            </a:r>
            <a:r>
              <a:rPr lang="en-GB" altLang="fr-FR" sz="2800" dirty="0"/>
              <a:t> *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altLang="fr-FR" sz="2800" dirty="0"/>
              <a:t>Personnel </a:t>
            </a:r>
            <a:r>
              <a:rPr lang="en-GB" altLang="fr-FR" sz="2800" dirty="0" err="1"/>
              <a:t>Enseignant</a:t>
            </a:r>
            <a:r>
              <a:rPr lang="en-GB" altLang="fr-FR" sz="2800" dirty="0"/>
              <a:t> </a:t>
            </a:r>
            <a:r>
              <a:rPr lang="en-GB" altLang="fr-FR" sz="2800" dirty="0" err="1"/>
              <a:t>dont</a:t>
            </a:r>
            <a:r>
              <a:rPr lang="en-GB" altLang="fr-FR" sz="2800" dirty="0"/>
              <a:t> </a:t>
            </a:r>
            <a:r>
              <a:rPr lang="en-GB" altLang="fr-FR" sz="2800" dirty="0" err="1"/>
              <a:t>professeur</a:t>
            </a:r>
            <a:r>
              <a:rPr lang="en-GB" altLang="fr-FR" sz="2800" dirty="0"/>
              <a:t> principal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altLang="fr-FR" sz="2800" dirty="0"/>
              <a:t>AS (fonds social), </a:t>
            </a:r>
            <a:r>
              <a:rPr lang="en-GB" altLang="fr-FR" sz="2800" dirty="0" err="1"/>
              <a:t>Infirmière</a:t>
            </a:r>
            <a:r>
              <a:rPr lang="en-GB" altLang="fr-FR" sz="2800" dirty="0"/>
              <a:t> (PAI/PPS) &amp; </a:t>
            </a:r>
            <a:r>
              <a:rPr lang="en-GB" altLang="fr-FR" sz="2800" dirty="0" err="1"/>
              <a:t>PsyEN</a:t>
            </a:r>
            <a:r>
              <a:rPr lang="en-GB" altLang="fr-FR" sz="2800" dirty="0"/>
              <a:t> 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altLang="fr-FR" sz="2800" dirty="0" err="1"/>
              <a:t>Cantine</a:t>
            </a:r>
            <a:r>
              <a:rPr lang="en-GB" altLang="fr-FR" sz="2800" dirty="0"/>
              <a:t> *: chef </a:t>
            </a:r>
            <a:r>
              <a:rPr lang="en-GB" altLang="fr-FR" sz="2800" dirty="0" err="1"/>
              <a:t>cuisinier</a:t>
            </a:r>
            <a:r>
              <a:rPr lang="en-GB" altLang="fr-FR" sz="2800" dirty="0"/>
              <a:t> &amp; personnel de service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altLang="fr-FR" sz="2800" dirty="0"/>
              <a:t>Personnel </a:t>
            </a:r>
            <a:r>
              <a:rPr lang="en-GB" altLang="fr-FR" sz="2800" dirty="0" err="1"/>
              <a:t>d’entretien</a:t>
            </a:r>
            <a:r>
              <a:rPr lang="en-GB" altLang="fr-FR" sz="2800" dirty="0"/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41"/>
          <p:cNvSpPr/>
          <p:nvPr/>
        </p:nvSpPr>
        <p:spPr>
          <a:xfrm rot="-34589">
            <a:off x="3520231" y="2868609"/>
            <a:ext cx="1699586" cy="856935"/>
          </a:xfrm>
          <a:prstGeom prst="ellipse">
            <a:avLst/>
          </a:prstGeom>
          <a:gradFill>
            <a:gsLst>
              <a:gs pos="0">
                <a:srgbClr val="9FC3FF"/>
              </a:gs>
              <a:gs pos="35000">
                <a:srgbClr val="BDD5FF"/>
              </a:gs>
              <a:gs pos="100000">
                <a:srgbClr val="E4EEFF"/>
              </a:gs>
            </a:gsLst>
            <a:lin ang="16200000" scaled="0"/>
          </a:gradFill>
          <a:ln w="9525" cap="flat" cmpd="sng">
            <a:solidFill>
              <a:srgbClr val="4A7EBB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Moi, élève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41"/>
          <p:cNvSpPr/>
          <p:nvPr/>
        </p:nvSpPr>
        <p:spPr>
          <a:xfrm>
            <a:off x="155400" y="3049533"/>
            <a:ext cx="2486700" cy="1630400"/>
          </a:xfrm>
          <a:prstGeom prst="rect">
            <a:avLst/>
          </a:prstGeom>
          <a:gradFill>
            <a:gsLst>
              <a:gs pos="0">
                <a:srgbClr val="FFBB82"/>
              </a:gs>
              <a:gs pos="35000">
                <a:srgbClr val="FFCFA8"/>
              </a:gs>
              <a:gs pos="100000">
                <a:srgbClr val="FFEBD9"/>
              </a:gs>
            </a:gsLst>
            <a:lin ang="16200000" scaled="0"/>
          </a:gradFill>
          <a:ln w="9525" cap="flat" cmpd="sng">
            <a:solidFill>
              <a:srgbClr val="F5924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CDI  </a:t>
            </a:r>
            <a:endParaRPr sz="12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Mme Dupré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Professeur documentaliste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Char char="-"/>
            </a:pPr>
            <a:r>
              <a:rPr lang="fr" sz="1100" dirty="0">
                <a:latin typeface="Calibri"/>
                <a:ea typeface="Calibri"/>
                <a:cs typeface="Calibri"/>
                <a:sym typeface="Calibri"/>
              </a:rPr>
              <a:t>Conseils de l</a:t>
            </a: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ecture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Char char="-"/>
            </a:pPr>
            <a:r>
              <a:rPr lang="fr" sz="1100" dirty="0">
                <a:latin typeface="Calibri"/>
                <a:ea typeface="Calibri"/>
                <a:cs typeface="Calibri"/>
                <a:sym typeface="Calibri"/>
              </a:rPr>
              <a:t>Aide à la r</a:t>
            </a: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echerche documentaire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Char char="-"/>
            </a:pP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Projets avec d’autres professeurs</a:t>
            </a:r>
            <a:endParaRPr sz="11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Char char="-"/>
            </a:pP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Animation, ateliers…</a:t>
            </a:r>
            <a:endParaRPr sz="11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41"/>
          <p:cNvSpPr/>
          <p:nvPr/>
        </p:nvSpPr>
        <p:spPr>
          <a:xfrm>
            <a:off x="3384175" y="4067995"/>
            <a:ext cx="1044900" cy="461600"/>
          </a:xfrm>
          <a:prstGeom prst="rect">
            <a:avLst/>
          </a:prstGeom>
          <a:gradFill>
            <a:gsLst>
              <a:gs pos="0">
                <a:srgbClr val="9BE9FF"/>
              </a:gs>
              <a:gs pos="35000">
                <a:srgbClr val="B8F1FF"/>
              </a:gs>
              <a:gs pos="100000">
                <a:srgbClr val="E2FBFF"/>
              </a:gs>
            </a:gsLst>
            <a:lin ang="16200000" scaled="0"/>
          </a:gradFill>
          <a:ln w="9525" cap="flat" cmpd="sng">
            <a:solidFill>
              <a:srgbClr val="46AAC4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Vie scolaire </a:t>
            </a:r>
            <a:endParaRPr sz="1200" i="0" u="none" strike="noStrike" cap="non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07" name="Google Shape;207;p41"/>
          <p:cNvSpPr/>
          <p:nvPr/>
        </p:nvSpPr>
        <p:spPr>
          <a:xfrm rot="-5400000" flipH="1">
            <a:off x="4432518" y="4027948"/>
            <a:ext cx="1592064" cy="88786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sp>
      <p:sp>
        <p:nvSpPr>
          <p:cNvPr id="208" name="Google Shape;208;p41"/>
          <p:cNvSpPr/>
          <p:nvPr/>
        </p:nvSpPr>
        <p:spPr>
          <a:xfrm>
            <a:off x="3081388" y="5116533"/>
            <a:ext cx="2133600" cy="1521600"/>
          </a:xfrm>
          <a:prstGeom prst="rect">
            <a:avLst/>
          </a:prstGeom>
          <a:gradFill>
            <a:gsLst>
              <a:gs pos="0">
                <a:srgbClr val="9BE9FF"/>
              </a:gs>
              <a:gs pos="35000">
                <a:srgbClr val="B8F1FF"/>
              </a:gs>
              <a:gs pos="100000">
                <a:srgbClr val="E2FBFF"/>
              </a:gs>
            </a:gsLst>
            <a:lin ang="16200000" scaled="0"/>
          </a:gradFill>
          <a:ln w="9525" cap="flat" cmpd="sng">
            <a:solidFill>
              <a:srgbClr val="46AAC4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AED </a:t>
            </a:r>
            <a:endParaRPr sz="1200" i="0" u="none" strike="noStrike" cap="non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172800" marR="0" lvl="0" indent="-1562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Char char="-"/>
            </a:pPr>
            <a:r>
              <a:rPr lang="fr" sz="11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Veille au respect du règlement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2800" marR="0" lvl="0" indent="-1562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Char char="-"/>
            </a:pPr>
            <a:r>
              <a:rPr lang="fr" sz="11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S’occupe des absences des élèves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2800" marR="0" lvl="0" indent="-1562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Char char="-"/>
            </a:pPr>
            <a:r>
              <a:rPr lang="fr" sz="11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Surveill</a:t>
            </a:r>
            <a:r>
              <a:rPr lang="fr" sz="1100"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fr" sz="11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100"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lang="fr" sz="11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 heures d’études et de récréation</a:t>
            </a:r>
            <a:endParaRPr sz="110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41"/>
          <p:cNvSpPr/>
          <p:nvPr/>
        </p:nvSpPr>
        <p:spPr>
          <a:xfrm>
            <a:off x="153075" y="4892967"/>
            <a:ext cx="2811000" cy="1781200"/>
          </a:xfrm>
          <a:prstGeom prst="rect">
            <a:avLst/>
          </a:prstGeom>
          <a:gradFill>
            <a:gsLst>
              <a:gs pos="0">
                <a:srgbClr val="9BE9FF"/>
              </a:gs>
              <a:gs pos="35000">
                <a:srgbClr val="B8F1FF"/>
              </a:gs>
              <a:gs pos="100000">
                <a:srgbClr val="E2FBFF"/>
              </a:gs>
            </a:gsLst>
            <a:lin ang="16200000" scaled="0"/>
          </a:gradFill>
          <a:ln w="9525" cap="flat" cmpd="sng">
            <a:solidFill>
              <a:srgbClr val="46AAC4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CPE </a:t>
            </a:r>
            <a:endParaRPr sz="12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 i="0" u="sng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M</a:t>
            </a:r>
            <a:r>
              <a:rPr lang="fr-FR" sz="1100" b="1" i="0" u="sng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me </a:t>
            </a:r>
            <a:r>
              <a:rPr lang="fr-FR" sz="1100" b="1" i="0" u="sng" strike="noStrike" cap="none" dirty="0" err="1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Doutre</a:t>
            </a:r>
            <a:endParaRPr sz="11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172800" marR="0" lvl="0" indent="-1562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Char char="-"/>
            </a:pP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Veille à l’application du règlement 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2800" marR="0" lvl="0" indent="-1562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Char char="-"/>
            </a:pP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Dialogue avec les élèves et les familles (niveau pédagogique et éducatif)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2800" marR="0" lvl="0" indent="-1562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Char char="-"/>
            </a:pPr>
            <a:r>
              <a:rPr lang="fr" sz="1100" dirty="0">
                <a:latin typeface="Calibri"/>
                <a:ea typeface="Calibri"/>
                <a:cs typeface="Calibri"/>
                <a:sym typeface="Calibri"/>
              </a:rPr>
              <a:t>É</a:t>
            </a: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ducation citoyenne (délégués de classe, conseil de vie collégienne)</a:t>
            </a:r>
            <a:endParaRPr sz="12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41"/>
          <p:cNvSpPr/>
          <p:nvPr/>
        </p:nvSpPr>
        <p:spPr>
          <a:xfrm rot="7818554">
            <a:off x="2943326" y="4537792"/>
            <a:ext cx="1017263" cy="49705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rgbClr val="4A7EBB"/>
            </a:solidFill>
            <a:prstDash val="solid"/>
            <a:round/>
            <a:headEnd type="none" w="sm" len="sm"/>
            <a:tailEnd type="triangle" w="med" len="med"/>
          </a:ln>
        </p:spPr>
      </p:sp>
      <p:sp>
        <p:nvSpPr>
          <p:cNvPr id="211" name="Google Shape;211;p41"/>
          <p:cNvSpPr/>
          <p:nvPr/>
        </p:nvSpPr>
        <p:spPr>
          <a:xfrm rot="4087783">
            <a:off x="3852697" y="3819112"/>
            <a:ext cx="244699" cy="117523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sp>
      <p:sp>
        <p:nvSpPr>
          <p:cNvPr id="212" name="Google Shape;212;p41"/>
          <p:cNvSpPr/>
          <p:nvPr/>
        </p:nvSpPr>
        <p:spPr>
          <a:xfrm>
            <a:off x="6665838" y="5665467"/>
            <a:ext cx="2133600" cy="931885"/>
          </a:xfrm>
          <a:prstGeom prst="rect">
            <a:avLst/>
          </a:prstGeom>
          <a:gradFill>
            <a:gsLst>
              <a:gs pos="0">
                <a:srgbClr val="C8B2E9"/>
              </a:gs>
              <a:gs pos="35000">
                <a:srgbClr val="D6CAED"/>
              </a:gs>
              <a:gs pos="100000">
                <a:srgbClr val="EFE8FA"/>
              </a:gs>
            </a:gsLst>
            <a:lin ang="16200000" scaled="0"/>
          </a:gradFill>
          <a:ln w="9525" cap="flat" cmpd="sng">
            <a:solidFill>
              <a:srgbClr val="7D5FA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Entretien des locaux </a:t>
            </a:r>
            <a:endParaRPr sz="12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172800" marR="0" lvl="0" indent="-1562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Char char="-"/>
            </a:pP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Agents d’entretien des locaux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2800" marR="0" lvl="0" indent="-1562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Char char="-"/>
            </a:pP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Agent de maintenance</a:t>
            </a:r>
            <a:endParaRPr lang="fr-FR" sz="11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41"/>
          <p:cNvSpPr/>
          <p:nvPr/>
        </p:nvSpPr>
        <p:spPr>
          <a:xfrm rot="5400000">
            <a:off x="3064571" y="3291220"/>
            <a:ext cx="226649" cy="90614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sp>
      <p:sp>
        <p:nvSpPr>
          <p:cNvPr id="214" name="Google Shape;214;p41"/>
          <p:cNvSpPr/>
          <p:nvPr/>
        </p:nvSpPr>
        <p:spPr>
          <a:xfrm>
            <a:off x="5332298" y="5275907"/>
            <a:ext cx="1127739" cy="1321445"/>
          </a:xfrm>
          <a:prstGeom prst="rect">
            <a:avLst/>
          </a:prstGeom>
          <a:gradFill>
            <a:gsLst>
              <a:gs pos="0">
                <a:srgbClr val="DAFEA4"/>
              </a:gs>
              <a:gs pos="35000">
                <a:srgbClr val="E3FEBF"/>
              </a:gs>
              <a:gs pos="100000">
                <a:srgbClr val="F4FEE6"/>
              </a:gs>
            </a:gsLst>
            <a:lin ang="16200000" scaled="0"/>
          </a:gradFill>
          <a:ln w="9525" cap="flat" cmpd="sng">
            <a:solidFill>
              <a:srgbClr val="98B855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Restauration</a:t>
            </a:r>
            <a:endParaRPr lang="fr-FR" sz="12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>
                <a:solidFill>
                  <a:schemeClr val="dk1"/>
                </a:solidFill>
                <a:latin typeface="Quicksand"/>
                <a:ea typeface="Calibri"/>
                <a:cs typeface="Calibri"/>
                <a:sym typeface="Quicksand"/>
              </a:rPr>
              <a:t>Mme </a:t>
            </a:r>
            <a:r>
              <a:rPr lang="fr-FR" sz="1200" dirty="0" err="1">
                <a:solidFill>
                  <a:schemeClr val="dk1"/>
                </a:solidFill>
                <a:latin typeface="Quicksand"/>
                <a:ea typeface="Calibri"/>
                <a:cs typeface="Calibri"/>
                <a:sym typeface="Quicksand"/>
              </a:rPr>
              <a:t>Chevailler</a:t>
            </a:r>
            <a:r>
              <a:rPr lang="fr-FR" sz="1200" dirty="0">
                <a:solidFill>
                  <a:schemeClr val="dk1"/>
                </a:solidFill>
                <a:latin typeface="Quicksand"/>
                <a:ea typeface="Calibri"/>
                <a:cs typeface="Calibri"/>
                <a:sym typeface="Quicksand"/>
              </a:rPr>
              <a:t> et son équipe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Préparation et service des repas</a:t>
            </a:r>
            <a:endParaRPr sz="11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41"/>
          <p:cNvSpPr/>
          <p:nvPr/>
        </p:nvSpPr>
        <p:spPr>
          <a:xfrm rot="-7363586" flipH="1">
            <a:off x="4586578" y="4246062"/>
            <a:ext cx="2988306" cy="83981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sp>
      <p:sp>
        <p:nvSpPr>
          <p:cNvPr id="216" name="Google Shape;216;p41"/>
          <p:cNvSpPr/>
          <p:nvPr/>
        </p:nvSpPr>
        <p:spPr>
          <a:xfrm>
            <a:off x="5590513" y="3180633"/>
            <a:ext cx="1285500" cy="643200"/>
          </a:xfrm>
          <a:prstGeom prst="rect">
            <a:avLst/>
          </a:prstGeom>
          <a:gradFill>
            <a:gsLst>
              <a:gs pos="0">
                <a:srgbClr val="FFFF9F"/>
              </a:gs>
              <a:gs pos="50000">
                <a:srgbClr val="FFFFC5"/>
              </a:gs>
              <a:gs pos="100000">
                <a:srgbClr val="FFFFE2"/>
              </a:gs>
            </a:gsLst>
            <a:lin ang="16200000" scaled="0"/>
          </a:gradFill>
          <a:ln w="952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P</a:t>
            </a:r>
            <a:r>
              <a:rPr lang="fr" sz="1200" b="1">
                <a:latin typeface="Quicksand"/>
                <a:ea typeface="Quicksand"/>
                <a:cs typeface="Quicksand"/>
                <a:sym typeface="Quicksand"/>
              </a:rPr>
              <a:t>ô</a:t>
            </a:r>
            <a:r>
              <a:rPr lang="fr" sz="1200" b="1" i="0" u="none" strike="noStrike" cap="none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le médico-social</a:t>
            </a:r>
            <a:endParaRPr sz="1200" i="0" u="none" strike="noStrike" cap="non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17" name="Google Shape;217;p41"/>
          <p:cNvSpPr/>
          <p:nvPr/>
        </p:nvSpPr>
        <p:spPr>
          <a:xfrm>
            <a:off x="5268925" y="3429000"/>
            <a:ext cx="290844" cy="10843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sp>
      <p:sp>
        <p:nvSpPr>
          <p:cNvPr id="218" name="Google Shape;218;p41"/>
          <p:cNvSpPr/>
          <p:nvPr/>
        </p:nvSpPr>
        <p:spPr>
          <a:xfrm>
            <a:off x="7255325" y="3286717"/>
            <a:ext cx="1725300" cy="983600"/>
          </a:xfrm>
          <a:prstGeom prst="rect">
            <a:avLst/>
          </a:prstGeom>
          <a:gradFill>
            <a:gsLst>
              <a:gs pos="0">
                <a:srgbClr val="FFFF9F"/>
              </a:gs>
              <a:gs pos="50000">
                <a:srgbClr val="FFFFC5"/>
              </a:gs>
              <a:gs pos="100000">
                <a:srgbClr val="FFFFE2"/>
              </a:gs>
            </a:gsLst>
            <a:lin ang="16200000" scaled="0"/>
          </a:gradFill>
          <a:ln w="952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Assistante Sociale </a:t>
            </a:r>
            <a:endParaRPr sz="12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 i="0" u="sng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Mme </a:t>
            </a:r>
            <a:r>
              <a:rPr lang="fr" sz="1100" b="1" u="sng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Vivier-Himbert</a:t>
            </a:r>
            <a:r>
              <a:rPr lang="fr" sz="1100" b="1" i="0" u="sng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1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 cas de problématique familiale ou psychologique</a:t>
            </a:r>
            <a:endParaRPr sz="11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41"/>
          <p:cNvSpPr/>
          <p:nvPr/>
        </p:nvSpPr>
        <p:spPr>
          <a:xfrm>
            <a:off x="7255325" y="2187151"/>
            <a:ext cx="1725300" cy="983600"/>
          </a:xfrm>
          <a:prstGeom prst="rect">
            <a:avLst/>
          </a:prstGeom>
          <a:gradFill>
            <a:gsLst>
              <a:gs pos="0">
                <a:srgbClr val="FFFF9F"/>
              </a:gs>
              <a:gs pos="50000">
                <a:srgbClr val="FFFFC5"/>
              </a:gs>
              <a:gs pos="100000">
                <a:srgbClr val="FFFFE2"/>
              </a:gs>
            </a:gsLst>
            <a:lin ang="16200000" scaled="0"/>
          </a:gradFill>
          <a:ln w="952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Infirmier </a:t>
            </a:r>
            <a:endParaRPr sz="12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 i="0" u="sng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Mme Jumelet</a:t>
            </a:r>
            <a:endParaRPr sz="11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 Soin quotidien</a:t>
            </a:r>
            <a:endParaRPr sz="11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 Suivi médical</a:t>
            </a:r>
            <a:endParaRPr sz="11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41"/>
          <p:cNvSpPr/>
          <p:nvPr/>
        </p:nvSpPr>
        <p:spPr>
          <a:xfrm>
            <a:off x="7255325" y="4386300"/>
            <a:ext cx="1725300" cy="1163200"/>
          </a:xfrm>
          <a:prstGeom prst="rect">
            <a:avLst/>
          </a:prstGeom>
          <a:gradFill>
            <a:gsLst>
              <a:gs pos="0">
                <a:srgbClr val="FFFF9F"/>
              </a:gs>
              <a:gs pos="50000">
                <a:srgbClr val="FFFFC5"/>
              </a:gs>
              <a:gs pos="100000">
                <a:srgbClr val="FFFFE2"/>
              </a:gs>
            </a:gsLst>
            <a:lin ang="16200000" scaled="0"/>
          </a:gradFill>
          <a:ln w="952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Psychologue EN </a:t>
            </a:r>
            <a:endParaRPr sz="12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 i="0" u="sng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Mme Martin</a:t>
            </a:r>
            <a:br>
              <a:rPr lang="fr" sz="1100" b="1" i="0" u="sng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1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Orientation scolaire et problématique d’apprentissage </a:t>
            </a:r>
            <a:r>
              <a:rPr lang="fr" sz="1100" b="1" i="0" u="sng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41"/>
          <p:cNvSpPr/>
          <p:nvPr/>
        </p:nvSpPr>
        <p:spPr>
          <a:xfrm rot="-7048186">
            <a:off x="6719013" y="2831243"/>
            <a:ext cx="691311" cy="56277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rgbClr val="4A7EBB"/>
            </a:solidFill>
            <a:prstDash val="solid"/>
            <a:round/>
            <a:headEnd type="none" w="sm" len="sm"/>
            <a:tailEnd type="triangle" w="med" len="med"/>
          </a:ln>
        </p:spPr>
      </p:sp>
      <p:sp>
        <p:nvSpPr>
          <p:cNvPr id="222" name="Google Shape;222;p41"/>
          <p:cNvSpPr/>
          <p:nvPr/>
        </p:nvSpPr>
        <p:spPr>
          <a:xfrm rot="-8925044" flipH="1">
            <a:off x="6941928" y="3629864"/>
            <a:ext cx="280637" cy="64123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rgbClr val="4A7EBB"/>
            </a:solidFill>
            <a:prstDash val="solid"/>
            <a:round/>
            <a:headEnd type="none" w="sm" len="sm"/>
            <a:tailEnd type="triangle" w="med" len="med"/>
          </a:ln>
        </p:spPr>
      </p:sp>
      <p:sp>
        <p:nvSpPr>
          <p:cNvPr id="223" name="Google Shape;223;p41"/>
          <p:cNvSpPr/>
          <p:nvPr/>
        </p:nvSpPr>
        <p:spPr>
          <a:xfrm rot="-580490">
            <a:off x="7006007" y="3548857"/>
            <a:ext cx="117282" cy="139313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rgbClr val="4A7EBB"/>
            </a:solidFill>
            <a:prstDash val="solid"/>
            <a:round/>
            <a:headEnd type="none" w="sm" len="sm"/>
            <a:tailEnd type="triangle" w="med" len="med"/>
          </a:ln>
        </p:spPr>
      </p:sp>
      <p:sp>
        <p:nvSpPr>
          <p:cNvPr id="224" name="Google Shape;224;p41"/>
          <p:cNvSpPr/>
          <p:nvPr/>
        </p:nvSpPr>
        <p:spPr>
          <a:xfrm>
            <a:off x="153075" y="1766500"/>
            <a:ext cx="2811000" cy="1070000"/>
          </a:xfrm>
          <a:prstGeom prst="rect">
            <a:avLst/>
          </a:prstGeom>
          <a:gradFill>
            <a:gsLst>
              <a:gs pos="0">
                <a:srgbClr val="FFAEFF"/>
              </a:gs>
              <a:gs pos="50000">
                <a:srgbClr val="FFCDFF"/>
              </a:gs>
              <a:gs pos="100000">
                <a:srgbClr val="FFE6FF"/>
              </a:gs>
            </a:gsLst>
            <a:lin ang="16200000" scaled="0"/>
          </a:gradFill>
          <a:ln w="9525" cap="flat" cmpd="sng">
            <a:solidFill>
              <a:srgbClr val="FF66FF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Professeurs :</a:t>
            </a:r>
            <a:endParaRPr sz="12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10 dont 1 professeur principal</a:t>
            </a:r>
            <a:endParaRPr sz="12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qui assure la liaison entre les élèves, les professeurs, les familles et tout le personnel</a:t>
            </a:r>
            <a:endParaRPr sz="11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41"/>
          <p:cNvSpPr/>
          <p:nvPr/>
        </p:nvSpPr>
        <p:spPr>
          <a:xfrm rot="5400000" flipH="1">
            <a:off x="3023333" y="2308977"/>
            <a:ext cx="612360" cy="68882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sp>
      <p:sp>
        <p:nvSpPr>
          <p:cNvPr id="226" name="Google Shape;226;p41"/>
          <p:cNvSpPr/>
          <p:nvPr/>
        </p:nvSpPr>
        <p:spPr>
          <a:xfrm>
            <a:off x="5174537" y="2231600"/>
            <a:ext cx="1285500" cy="428400"/>
          </a:xfrm>
          <a:prstGeom prst="rect">
            <a:avLst/>
          </a:prstGeom>
          <a:gradFill>
            <a:gsLst>
              <a:gs pos="0">
                <a:srgbClr val="FFA09D"/>
              </a:gs>
              <a:gs pos="35000">
                <a:srgbClr val="FFBCBC"/>
              </a:gs>
              <a:gs pos="100000">
                <a:srgbClr val="FFE2E2"/>
              </a:gs>
            </a:gsLst>
            <a:lin ang="16200000" scaled="0"/>
          </a:gradFill>
          <a:ln w="9525" cap="flat" cmpd="sng">
            <a:solidFill>
              <a:srgbClr val="BE4B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Administration</a:t>
            </a:r>
            <a:endParaRPr sz="1200" i="0" u="none" strike="noStrike" cap="non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27" name="Google Shape;227;p41"/>
          <p:cNvSpPr/>
          <p:nvPr/>
        </p:nvSpPr>
        <p:spPr>
          <a:xfrm rot="-5400000">
            <a:off x="5041688" y="2731965"/>
            <a:ext cx="307944" cy="23247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sp>
      <p:sp>
        <p:nvSpPr>
          <p:cNvPr id="228" name="Google Shape;228;p41"/>
          <p:cNvSpPr/>
          <p:nvPr/>
        </p:nvSpPr>
        <p:spPr>
          <a:xfrm>
            <a:off x="4067944" y="404664"/>
            <a:ext cx="2075969" cy="1152128"/>
          </a:xfrm>
          <a:prstGeom prst="rect">
            <a:avLst/>
          </a:prstGeom>
          <a:gradFill>
            <a:gsLst>
              <a:gs pos="0">
                <a:srgbClr val="FFA09D"/>
              </a:gs>
              <a:gs pos="35000">
                <a:srgbClr val="FFBCBC"/>
              </a:gs>
              <a:gs pos="100000">
                <a:srgbClr val="FFE2E2"/>
              </a:gs>
            </a:gsLst>
            <a:lin ang="16200000" scaled="0"/>
          </a:gradFill>
          <a:ln w="9525" cap="flat" cmpd="sng">
            <a:solidFill>
              <a:srgbClr val="BE4B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Secrétariat </a:t>
            </a:r>
            <a:endParaRPr sz="12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sng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Mme Blondeau assistée par M. Besson  </a:t>
            </a: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Inscriptions, orientation, suivi des dossiers des élèves</a:t>
            </a:r>
            <a:endParaRPr sz="11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41"/>
          <p:cNvSpPr/>
          <p:nvPr/>
        </p:nvSpPr>
        <p:spPr>
          <a:xfrm rot="-6228650">
            <a:off x="5487811" y="1871068"/>
            <a:ext cx="470515" cy="91077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rgbClr val="4A7EBB"/>
            </a:solidFill>
            <a:prstDash val="solid"/>
            <a:round/>
            <a:headEnd type="none" w="sm" len="sm"/>
            <a:tailEnd type="triangle" w="med" len="med"/>
          </a:ln>
        </p:spPr>
      </p:sp>
      <p:sp>
        <p:nvSpPr>
          <p:cNvPr id="230" name="Google Shape;230;p41"/>
          <p:cNvSpPr/>
          <p:nvPr/>
        </p:nvSpPr>
        <p:spPr>
          <a:xfrm>
            <a:off x="3419872" y="2060848"/>
            <a:ext cx="1285500" cy="465600"/>
          </a:xfrm>
          <a:prstGeom prst="rect">
            <a:avLst/>
          </a:prstGeom>
          <a:gradFill>
            <a:gsLst>
              <a:gs pos="0">
                <a:srgbClr val="9FFFC3"/>
              </a:gs>
              <a:gs pos="50000">
                <a:srgbClr val="C5FFD9"/>
              </a:gs>
              <a:gs pos="100000">
                <a:srgbClr val="E2FFEC"/>
              </a:gs>
            </a:gsLst>
            <a:lin ang="16200000" scaled="0"/>
          </a:gradFill>
          <a:ln w="9525" cap="flat" cmpd="sng">
            <a:solidFill>
              <a:srgbClr val="00FF99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Personnel de direction</a:t>
            </a:r>
            <a:endParaRPr sz="12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31" name="Google Shape;231;p41"/>
          <p:cNvSpPr/>
          <p:nvPr/>
        </p:nvSpPr>
        <p:spPr>
          <a:xfrm rot="-5400000">
            <a:off x="4228823" y="2668842"/>
            <a:ext cx="295704" cy="2025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sp>
      <p:sp>
        <p:nvSpPr>
          <p:cNvPr id="232" name="Google Shape;232;p41"/>
          <p:cNvSpPr/>
          <p:nvPr/>
        </p:nvSpPr>
        <p:spPr>
          <a:xfrm>
            <a:off x="1691680" y="332656"/>
            <a:ext cx="2202080" cy="1224136"/>
          </a:xfrm>
          <a:prstGeom prst="rect">
            <a:avLst/>
          </a:prstGeom>
          <a:gradFill>
            <a:gsLst>
              <a:gs pos="0">
                <a:srgbClr val="9FFFC3"/>
              </a:gs>
              <a:gs pos="50000">
                <a:srgbClr val="C5FFD9"/>
              </a:gs>
              <a:gs pos="100000">
                <a:srgbClr val="E2FFEC"/>
              </a:gs>
            </a:gsLst>
            <a:lin ang="16200000" scaled="0"/>
          </a:gradFill>
          <a:ln w="9525" cap="flat" cmpd="sng">
            <a:solidFill>
              <a:srgbClr val="00FF99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 b="1" i="0" u="none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Principale</a:t>
            </a:r>
            <a:endParaRPr sz="14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 i="0" u="sng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Mme LUPIS</a:t>
            </a:r>
            <a:endParaRPr sz="11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Responsable de l’établissement, des personnels et de la sécurité</a:t>
            </a:r>
            <a:endParaRPr sz="11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41"/>
          <p:cNvSpPr/>
          <p:nvPr/>
        </p:nvSpPr>
        <p:spPr>
          <a:xfrm rot="14909053" flipV="1">
            <a:off x="3639432" y="1746176"/>
            <a:ext cx="375238" cy="21514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rgbClr val="4A7EBB"/>
            </a:solidFill>
            <a:prstDash val="solid"/>
            <a:round/>
            <a:headEnd type="none" w="sm" len="sm"/>
            <a:tailEnd type="triangle" w="med" len="med"/>
          </a:ln>
        </p:spPr>
      </p:sp>
      <p:sp>
        <p:nvSpPr>
          <p:cNvPr id="236" name="Google Shape;236;p41"/>
          <p:cNvSpPr/>
          <p:nvPr/>
        </p:nvSpPr>
        <p:spPr>
          <a:xfrm>
            <a:off x="6286300" y="72000"/>
            <a:ext cx="2616000" cy="1999200"/>
          </a:xfrm>
          <a:prstGeom prst="rect">
            <a:avLst/>
          </a:prstGeom>
          <a:gradFill>
            <a:gsLst>
              <a:gs pos="0">
                <a:srgbClr val="FFA09D"/>
              </a:gs>
              <a:gs pos="35000">
                <a:srgbClr val="FFBCBC"/>
              </a:gs>
              <a:gs pos="100000">
                <a:srgbClr val="FFE2E2"/>
              </a:gs>
            </a:gsLst>
            <a:lin ang="16200000" scaled="0"/>
          </a:gradFill>
          <a:ln w="9525" cap="flat" cmpd="sng">
            <a:solidFill>
              <a:srgbClr val="BE4B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0000" tIns="45000" rIns="9000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i="0" u="none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Gestionnaire 	              </a:t>
            </a:r>
            <a:endParaRPr sz="12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 i="0" u="sng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Mme Maillet</a:t>
            </a:r>
            <a:r>
              <a:rPr lang="fr" sz="1100" b="1" i="0" u="none" strike="noStrike" cap="none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         </a:t>
            </a:r>
            <a:endParaRPr sz="1100" i="0" u="none" strike="noStrike" cap="none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172800" marR="0" lvl="0" indent="-1562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00"/>
              <a:buFont typeface="Calibri"/>
              <a:buChar char="-"/>
            </a:pPr>
            <a:r>
              <a:rPr lang="fr" sz="1100" dirty="0">
                <a:latin typeface="Calibri"/>
                <a:ea typeface="Calibri"/>
                <a:cs typeface="Calibri"/>
                <a:sym typeface="Calibri"/>
              </a:rPr>
              <a:t>B</a:t>
            </a: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ourses, factures,  manuels scolaires, perte de carne</a:t>
            </a:r>
            <a:r>
              <a:rPr lang="fr" sz="1100" dirty="0">
                <a:latin typeface="Calibri"/>
                <a:ea typeface="Calibri"/>
                <a:cs typeface="Calibri"/>
                <a:sym typeface="Calibri"/>
              </a:rPr>
              <a:t>t</a:t>
            </a:r>
            <a:endParaRPr sz="1100" dirty="0">
              <a:latin typeface="Calibri"/>
              <a:ea typeface="Calibri"/>
              <a:cs typeface="Calibri"/>
              <a:sym typeface="Calibri"/>
            </a:endParaRPr>
          </a:p>
          <a:p>
            <a:pPr marL="172800" marR="0" lvl="0" indent="-1562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Calibri"/>
              <a:buChar char="-"/>
            </a:pPr>
            <a:r>
              <a:rPr lang="fr" sz="1100" dirty="0">
                <a:latin typeface="Calibri"/>
                <a:ea typeface="Calibri"/>
                <a:cs typeface="Calibri"/>
                <a:sym typeface="Calibri"/>
              </a:rPr>
              <a:t>Gestion du f</a:t>
            </a:r>
            <a:r>
              <a:rPr lang="fr" sz="1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inancement des animations pédagogiques et éducatives (sortie, voyage…)</a:t>
            </a:r>
            <a:endParaRPr sz="11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41"/>
          <p:cNvSpPr/>
          <p:nvPr/>
        </p:nvSpPr>
        <p:spPr>
          <a:xfrm rot="-5400000">
            <a:off x="5791521" y="1775720"/>
            <a:ext cx="326592" cy="48983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rgbClr val="4A7EBB"/>
            </a:solidFill>
            <a:prstDash val="solid"/>
            <a:round/>
            <a:headEnd type="none" w="sm" len="sm"/>
            <a:tailEnd type="triangle" w="med" len="med"/>
          </a:ln>
        </p:spPr>
      </p:sp>
      <p:sp>
        <p:nvSpPr>
          <p:cNvPr id="238" name="Google Shape;238;p41"/>
          <p:cNvSpPr txBox="1"/>
          <p:nvPr/>
        </p:nvSpPr>
        <p:spPr>
          <a:xfrm>
            <a:off x="7524328" y="188640"/>
            <a:ext cx="1285500" cy="792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dirty="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Secrétaire de </a:t>
            </a:r>
            <a:endParaRPr sz="1200" b="1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G</a:t>
            </a:r>
            <a:r>
              <a:rPr lang="fr" sz="1200" b="1" dirty="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estion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 u="sng" dirty="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Mme  Depreux</a:t>
            </a:r>
            <a:r>
              <a:rPr lang="fr" sz="1100" dirty="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______</a:t>
            </a:r>
            <a:endParaRPr sz="1200"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39" name="Google Shape;239;p41"/>
          <p:cNvSpPr/>
          <p:nvPr/>
        </p:nvSpPr>
        <p:spPr>
          <a:xfrm rot="4365858">
            <a:off x="3794234" y="4768123"/>
            <a:ext cx="537624" cy="14143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rgbClr val="4A7EBB"/>
            </a:solidFill>
            <a:prstDash val="solid"/>
            <a:round/>
            <a:headEnd type="none" w="sm" len="sm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79375"/>
            <a:ext cx="8229600" cy="763588"/>
          </a:xfrm>
        </p:spPr>
        <p:txBody>
          <a:bodyPr lIns="90000" tIns="46800" rIns="90000" bIns="46800" anchor="b"/>
          <a:lstStyle/>
          <a:p>
            <a:pPr algn="ct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/>
              <a:t>La vie scolaire</a:t>
            </a: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900113" y="1125538"/>
            <a:ext cx="7924800" cy="5110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457200" indent="-457200" eaLnBrk="1" hangingPunct="1">
              <a:lnSpc>
                <a:spcPct val="90000"/>
              </a:lnSpc>
              <a:spcBef>
                <a:spcPts val="225"/>
              </a:spcBef>
              <a:buClr>
                <a:srgbClr val="A50021"/>
              </a:buClr>
              <a:buSzPct val="75000"/>
              <a:buFont typeface="Wingdings" pitchFamily="2" charset="2"/>
              <a:buNone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endParaRPr lang="en-GB" altLang="fr-FR" sz="900" dirty="0">
              <a:solidFill>
                <a:srgbClr val="5B5249"/>
              </a:solidFill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ts val="800"/>
              </a:spcBef>
              <a:buClr>
                <a:srgbClr val="A50021"/>
              </a:buClr>
              <a:buSzPct val="75000"/>
              <a:buFont typeface="Wingdings" pitchFamily="2" charset="2"/>
              <a:buChar char="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altLang="fr-FR" sz="2800" dirty="0" err="1">
                <a:latin typeface="Arial" charset="0"/>
                <a:cs typeface="Arial" charset="0"/>
              </a:rPr>
              <a:t>Suivi</a:t>
            </a:r>
            <a:r>
              <a:rPr lang="en-GB" altLang="fr-FR" sz="2800" dirty="0">
                <a:latin typeface="Arial" charset="0"/>
                <a:cs typeface="Arial" charset="0"/>
              </a:rPr>
              <a:t> de </a:t>
            </a:r>
            <a:r>
              <a:rPr lang="en-GB" altLang="fr-FR" sz="2800" dirty="0" err="1">
                <a:latin typeface="Arial" charset="0"/>
                <a:cs typeface="Arial" charset="0"/>
              </a:rPr>
              <a:t>l’élève</a:t>
            </a:r>
            <a:r>
              <a:rPr lang="en-GB" altLang="fr-FR" sz="2800" dirty="0">
                <a:latin typeface="Arial" charset="0"/>
                <a:cs typeface="Arial" charset="0"/>
              </a:rPr>
              <a:t> </a:t>
            </a:r>
            <a:r>
              <a:rPr lang="en-GB" altLang="fr-FR" sz="2800" dirty="0" err="1">
                <a:latin typeface="Arial" charset="0"/>
                <a:cs typeface="Arial" charset="0"/>
              </a:rPr>
              <a:t>assuré</a:t>
            </a:r>
            <a:r>
              <a:rPr lang="en-GB" altLang="fr-FR" sz="2800" dirty="0">
                <a:latin typeface="Arial" charset="0"/>
                <a:cs typeface="Arial" charset="0"/>
              </a:rPr>
              <a:t> par la </a:t>
            </a:r>
            <a:r>
              <a:rPr lang="en-GB" altLang="fr-FR" sz="2800" dirty="0" err="1">
                <a:latin typeface="Arial" charset="0"/>
                <a:cs typeface="Arial" charset="0"/>
              </a:rPr>
              <a:t>C.P.E.,Mme</a:t>
            </a:r>
            <a:r>
              <a:rPr lang="en-GB" altLang="fr-FR" sz="2800" dirty="0">
                <a:latin typeface="Arial" charset="0"/>
                <a:cs typeface="Arial" charset="0"/>
              </a:rPr>
              <a:t> DOUTRE &amp; 4 AED</a:t>
            </a:r>
          </a:p>
          <a:p>
            <a:pPr marL="457200" indent="-457200" eaLnBrk="1" hangingPunct="1">
              <a:lnSpc>
                <a:spcPct val="90000"/>
              </a:lnSpc>
              <a:spcBef>
                <a:spcPts val="800"/>
              </a:spcBef>
              <a:buClr>
                <a:srgbClr val="A50021"/>
              </a:buClr>
              <a:buSzPct val="75000"/>
              <a:buFont typeface="Wingdings" pitchFamily="2" charset="2"/>
              <a:buChar char="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endParaRPr lang="en-GB" altLang="fr-FR" sz="1200" dirty="0">
              <a:latin typeface="Arial" charset="0"/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ts val="800"/>
              </a:spcBef>
              <a:buClr>
                <a:srgbClr val="A50021"/>
              </a:buClr>
              <a:buSzPct val="75000"/>
              <a:buFont typeface="Wingdings" pitchFamily="2" charset="2"/>
              <a:buChar char="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altLang="fr-FR" sz="2800" dirty="0" err="1">
                <a:latin typeface="Arial" charset="0"/>
                <a:cs typeface="Arial" charset="0"/>
              </a:rPr>
              <a:t>Horaire</a:t>
            </a:r>
            <a:r>
              <a:rPr lang="en-GB" altLang="fr-FR" sz="2800" dirty="0">
                <a:latin typeface="Arial" charset="0"/>
                <a:cs typeface="Arial" charset="0"/>
              </a:rPr>
              <a:t> : entrée </a:t>
            </a:r>
            <a:r>
              <a:rPr lang="en-GB" altLang="fr-FR" sz="2800" dirty="0" err="1">
                <a:latin typeface="Arial" charset="0"/>
                <a:cs typeface="Arial" charset="0"/>
              </a:rPr>
              <a:t>dès</a:t>
            </a:r>
            <a:r>
              <a:rPr lang="en-GB" altLang="fr-FR" sz="2800" dirty="0">
                <a:latin typeface="Arial" charset="0"/>
                <a:cs typeface="Arial" charset="0"/>
              </a:rPr>
              <a:t> </a:t>
            </a:r>
            <a:r>
              <a:rPr lang="en-GB" altLang="fr-FR" sz="2800" dirty="0" err="1">
                <a:latin typeface="Arial" charset="0"/>
                <a:cs typeface="Arial" charset="0"/>
              </a:rPr>
              <a:t>l’ouverture</a:t>
            </a:r>
            <a:r>
              <a:rPr lang="en-GB" altLang="fr-FR" sz="2800" dirty="0">
                <a:latin typeface="Arial" charset="0"/>
                <a:cs typeface="Arial" charset="0"/>
              </a:rPr>
              <a:t> du </a:t>
            </a:r>
            <a:r>
              <a:rPr lang="en-GB" altLang="fr-FR" sz="2800" dirty="0" err="1">
                <a:latin typeface="Arial" charset="0"/>
                <a:cs typeface="Arial" charset="0"/>
              </a:rPr>
              <a:t>portail</a:t>
            </a:r>
            <a:endParaRPr lang="en-GB" altLang="fr-FR" sz="2800" dirty="0">
              <a:latin typeface="Arial" charset="0"/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ts val="800"/>
              </a:spcBef>
              <a:buClr>
                <a:srgbClr val="A50021"/>
              </a:buClr>
              <a:buSzPct val="75000"/>
              <a:buFont typeface="Wingdings" pitchFamily="2" charset="2"/>
              <a:buNone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altLang="fr-FR" sz="2800" dirty="0">
                <a:latin typeface="Arial" charset="0"/>
                <a:cs typeface="Arial" charset="0"/>
              </a:rPr>
              <a:t>    7h50 à  8h00 / fin des </a:t>
            </a:r>
            <a:r>
              <a:rPr lang="en-GB" altLang="fr-FR" sz="2800" dirty="0" err="1">
                <a:latin typeface="Arial" charset="0"/>
                <a:cs typeface="Arial" charset="0"/>
              </a:rPr>
              <a:t>cours</a:t>
            </a:r>
            <a:r>
              <a:rPr lang="en-GB" altLang="fr-FR" sz="2800" dirty="0">
                <a:latin typeface="Arial" charset="0"/>
                <a:cs typeface="Arial" charset="0"/>
              </a:rPr>
              <a:t> à 16h40 </a:t>
            </a:r>
          </a:p>
          <a:p>
            <a:pPr marL="457200" indent="-457200" eaLnBrk="1" hangingPunct="1">
              <a:lnSpc>
                <a:spcPct val="90000"/>
              </a:lnSpc>
              <a:spcBef>
                <a:spcPts val="800"/>
              </a:spcBef>
              <a:buClr>
                <a:srgbClr val="A50021"/>
              </a:buClr>
              <a:buSzPct val="75000"/>
              <a:buFont typeface="Wingdings" pitchFamily="2" charset="2"/>
              <a:buNone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endParaRPr lang="en-GB" altLang="fr-FR" sz="1200" dirty="0">
              <a:latin typeface="Arial" charset="0"/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ts val="800"/>
              </a:spcBef>
              <a:buClr>
                <a:srgbClr val="A50021"/>
              </a:buClr>
              <a:buSzPct val="75000"/>
              <a:buFont typeface="Wingdings" pitchFamily="2" charset="2"/>
              <a:buChar char="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altLang="fr-FR" sz="2800" dirty="0" err="1">
                <a:latin typeface="Arial" charset="0"/>
                <a:cs typeface="Arial" charset="0"/>
              </a:rPr>
              <a:t>Appel</a:t>
            </a:r>
            <a:r>
              <a:rPr lang="en-GB" altLang="fr-FR" sz="2800" dirty="0">
                <a:latin typeface="Arial" charset="0"/>
                <a:cs typeface="Arial" charset="0"/>
              </a:rPr>
              <a:t> à </a:t>
            </a:r>
            <a:r>
              <a:rPr lang="en-GB" altLang="fr-FR" sz="2800" dirty="0" err="1">
                <a:latin typeface="Arial" charset="0"/>
                <a:cs typeface="Arial" charset="0"/>
              </a:rPr>
              <a:t>chaque</a:t>
            </a:r>
            <a:r>
              <a:rPr lang="en-GB" altLang="fr-FR" sz="2800" dirty="0">
                <a:latin typeface="Arial" charset="0"/>
                <a:cs typeface="Arial" charset="0"/>
              </a:rPr>
              <a:t> </a:t>
            </a:r>
            <a:r>
              <a:rPr lang="en-GB" altLang="fr-FR" sz="2800" dirty="0" err="1">
                <a:latin typeface="Arial" charset="0"/>
                <a:cs typeface="Arial" charset="0"/>
              </a:rPr>
              <a:t>heure</a:t>
            </a:r>
            <a:r>
              <a:rPr lang="en-GB" altLang="fr-FR" sz="2800" dirty="0">
                <a:latin typeface="Arial" charset="0"/>
                <a:cs typeface="Arial" charset="0"/>
              </a:rPr>
              <a:t> de </a:t>
            </a:r>
            <a:r>
              <a:rPr lang="en-GB" altLang="fr-FR" sz="2800" dirty="0" err="1">
                <a:latin typeface="Arial" charset="0"/>
                <a:cs typeface="Arial" charset="0"/>
              </a:rPr>
              <a:t>cours</a:t>
            </a:r>
            <a:r>
              <a:rPr lang="en-GB" altLang="fr-FR" sz="2800" dirty="0">
                <a:latin typeface="Arial" charset="0"/>
                <a:cs typeface="Arial" charset="0"/>
              </a:rPr>
              <a:t> et </a:t>
            </a:r>
            <a:r>
              <a:rPr lang="en-GB" altLang="fr-FR" sz="2800" dirty="0" err="1">
                <a:latin typeface="Arial" charset="0"/>
                <a:cs typeface="Arial" charset="0"/>
              </a:rPr>
              <a:t>appel</a:t>
            </a:r>
            <a:r>
              <a:rPr lang="en-GB" altLang="fr-FR" sz="2800" dirty="0">
                <a:latin typeface="Arial" charset="0"/>
                <a:cs typeface="Arial" charset="0"/>
              </a:rPr>
              <a:t> des parents </a:t>
            </a:r>
            <a:r>
              <a:rPr lang="en-GB" altLang="fr-FR" sz="2800" dirty="0" err="1">
                <a:latin typeface="Arial" charset="0"/>
                <a:cs typeface="Arial" charset="0"/>
              </a:rPr>
              <a:t>systématique</a:t>
            </a:r>
            <a:r>
              <a:rPr lang="en-GB" altLang="fr-FR" sz="2800" dirty="0">
                <a:latin typeface="Arial" charset="0"/>
                <a:cs typeface="Arial" charset="0"/>
              </a:rPr>
              <a:t> </a:t>
            </a:r>
            <a:r>
              <a:rPr lang="en-GB" altLang="fr-FR" sz="2800" dirty="0" err="1">
                <a:latin typeface="Arial" charset="0"/>
                <a:cs typeface="Arial" charset="0"/>
              </a:rPr>
              <a:t>si</a:t>
            </a:r>
            <a:r>
              <a:rPr lang="en-GB" altLang="fr-FR" sz="2800" dirty="0">
                <a:latin typeface="Arial" charset="0"/>
                <a:cs typeface="Arial" charset="0"/>
              </a:rPr>
              <a:t> absence.</a:t>
            </a:r>
          </a:p>
          <a:p>
            <a:pPr marL="457200" indent="-457200" eaLnBrk="1" hangingPunct="1">
              <a:lnSpc>
                <a:spcPct val="90000"/>
              </a:lnSpc>
              <a:spcBef>
                <a:spcPts val="800"/>
              </a:spcBef>
              <a:buClr>
                <a:srgbClr val="A50021"/>
              </a:buClr>
              <a:buSzPct val="75000"/>
              <a:buFont typeface="Wingdings" pitchFamily="2" charset="2"/>
              <a:buNone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endParaRPr lang="en-GB" altLang="fr-FR" sz="1200" dirty="0">
              <a:latin typeface="Arial" charset="0"/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ts val="800"/>
              </a:spcBef>
              <a:buClr>
                <a:srgbClr val="A50021"/>
              </a:buClr>
              <a:buSzPct val="75000"/>
              <a:buFont typeface="Wingdings" pitchFamily="2" charset="2"/>
              <a:buChar char="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altLang="fr-FR" sz="2800" dirty="0" err="1">
                <a:latin typeface="Arial" charset="0"/>
                <a:cs typeface="Arial" charset="0"/>
              </a:rPr>
              <a:t>Régime</a:t>
            </a:r>
            <a:r>
              <a:rPr lang="en-GB" altLang="fr-FR" sz="2800" dirty="0">
                <a:latin typeface="Arial" charset="0"/>
                <a:cs typeface="Arial" charset="0"/>
              </a:rPr>
              <a:t> de sortie : 2 </a:t>
            </a:r>
            <a:r>
              <a:rPr lang="en-GB" altLang="fr-FR" sz="2800" dirty="0" err="1">
                <a:latin typeface="Arial" charset="0"/>
                <a:cs typeface="Arial" charset="0"/>
              </a:rPr>
              <a:t>possibles</a:t>
            </a:r>
            <a:r>
              <a:rPr lang="en-GB" altLang="fr-FR" sz="2800" dirty="0">
                <a:latin typeface="Arial" charset="0"/>
                <a:cs typeface="Arial" charset="0"/>
              </a:rPr>
              <a:t> (</a:t>
            </a:r>
            <a:r>
              <a:rPr lang="en-GB" altLang="fr-FR" sz="2800" dirty="0" err="1">
                <a:latin typeface="Arial" charset="0"/>
                <a:cs typeface="Arial" charset="0"/>
              </a:rPr>
              <a:t>choix</a:t>
            </a:r>
            <a:r>
              <a:rPr lang="en-GB" altLang="fr-FR" sz="2800" dirty="0">
                <a:latin typeface="Arial" charset="0"/>
                <a:cs typeface="Arial" charset="0"/>
              </a:rPr>
              <a:t> </a:t>
            </a:r>
            <a:r>
              <a:rPr lang="en-GB" altLang="fr-FR" sz="2800" dirty="0" err="1">
                <a:latin typeface="Arial" charset="0"/>
                <a:cs typeface="Arial" charset="0"/>
              </a:rPr>
              <a:t>réfléchi</a:t>
            </a:r>
            <a:r>
              <a:rPr lang="en-GB" altLang="fr-FR" sz="2800" dirty="0">
                <a:latin typeface="Arial" charset="0"/>
                <a:cs typeface="Arial" charset="0"/>
              </a:rPr>
              <a:t>)</a:t>
            </a:r>
          </a:p>
          <a:p>
            <a:pPr marL="457200" indent="-457200" eaLnBrk="1" hangingPunct="1">
              <a:lnSpc>
                <a:spcPct val="90000"/>
              </a:lnSpc>
              <a:spcBef>
                <a:spcPts val="800"/>
              </a:spcBef>
              <a:buClr>
                <a:srgbClr val="A50021"/>
              </a:buClr>
              <a:buSzPct val="7500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r>
              <a:rPr lang="en-GB" altLang="fr-FR" sz="2800" dirty="0">
                <a:latin typeface="Arial" charset="0"/>
                <a:cs typeface="Arial" charset="0"/>
              </a:rPr>
              <a:t>     </a:t>
            </a:r>
            <a:r>
              <a:rPr lang="en-GB" altLang="fr-FR" sz="2800" dirty="0" err="1">
                <a:latin typeface="Arial" charset="0"/>
                <a:cs typeface="Arial" charset="0"/>
              </a:rPr>
              <a:t>Permissif</a:t>
            </a:r>
            <a:r>
              <a:rPr lang="en-GB" altLang="fr-FR" sz="2800" dirty="0">
                <a:latin typeface="Arial" charset="0"/>
                <a:cs typeface="Arial" charset="0"/>
              </a:rPr>
              <a:t> </a:t>
            </a:r>
            <a:r>
              <a:rPr lang="en-GB" altLang="fr-FR" sz="2800" dirty="0" err="1">
                <a:latin typeface="Arial" charset="0"/>
                <a:cs typeface="Arial" charset="0"/>
              </a:rPr>
              <a:t>ou</a:t>
            </a:r>
            <a:r>
              <a:rPr lang="en-GB" altLang="fr-FR" sz="2800" dirty="0">
                <a:latin typeface="Arial" charset="0"/>
                <a:cs typeface="Arial" charset="0"/>
              </a:rPr>
              <a:t> </a:t>
            </a:r>
            <a:r>
              <a:rPr lang="en-GB" altLang="fr-FR" sz="2800" dirty="0" err="1">
                <a:latin typeface="Arial" charset="0"/>
                <a:cs typeface="Arial" charset="0"/>
              </a:rPr>
              <a:t>Restrictif</a:t>
            </a:r>
            <a:endParaRPr lang="en-GB" altLang="fr-FR" sz="2800" dirty="0">
              <a:latin typeface="Arial" charset="0"/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ts val="800"/>
              </a:spcBef>
              <a:buClr>
                <a:srgbClr val="A50021"/>
              </a:buClr>
              <a:buSzPct val="75000"/>
              <a:buFont typeface="Wingdings" pitchFamily="2" charset="2"/>
              <a:buNone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</a:pPr>
            <a:endParaRPr lang="en-GB" altLang="fr-FR" sz="12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73025"/>
            <a:ext cx="7772400" cy="763588"/>
          </a:xfrm>
        </p:spPr>
        <p:txBody>
          <a:bodyPr lIns="90000" tIns="46800" rIns="90000" bIns="46800" anchor="b"/>
          <a:lstStyle/>
          <a:p>
            <a:pPr algn="ct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/>
              <a:t>La cantine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576" y="1052736"/>
            <a:ext cx="7920806" cy="5099198"/>
          </a:xfrm>
        </p:spPr>
        <p:txBody>
          <a:bodyPr lIns="90000" tIns="46800" rIns="90000" bIns="46800"/>
          <a:lstStyle/>
          <a:p>
            <a:pPr eaLnBrk="1" hangingPunct="1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sz="2800" dirty="0"/>
              <a:t>Service </a:t>
            </a:r>
            <a:r>
              <a:rPr lang="en-GB" altLang="fr-FR" sz="2800" dirty="0" err="1"/>
              <a:t>rendu</a:t>
            </a:r>
            <a:r>
              <a:rPr lang="en-GB" altLang="fr-FR" sz="2800" dirty="0"/>
              <a:t> aux </a:t>
            </a:r>
            <a:r>
              <a:rPr lang="en-GB" altLang="fr-FR" sz="2800" dirty="0" err="1"/>
              <a:t>familles</a:t>
            </a:r>
            <a:r>
              <a:rPr lang="en-GB" altLang="fr-FR" sz="2800" dirty="0"/>
              <a:t>  : </a:t>
            </a:r>
            <a:r>
              <a:rPr lang="en-GB" altLang="fr-FR" sz="2800" dirty="0" err="1"/>
              <a:t>repas</a:t>
            </a:r>
            <a:r>
              <a:rPr lang="en-GB" altLang="fr-FR" sz="2800" dirty="0"/>
              <a:t> </a:t>
            </a:r>
            <a:r>
              <a:rPr lang="en-GB" altLang="fr-FR" sz="2800" dirty="0" err="1"/>
              <a:t>préparés</a:t>
            </a:r>
            <a:r>
              <a:rPr lang="en-GB" altLang="fr-FR" sz="2800" dirty="0"/>
              <a:t> sur place, 1ère carte de self </a:t>
            </a:r>
            <a:r>
              <a:rPr lang="en-GB" altLang="fr-FR" sz="2800" dirty="0" err="1"/>
              <a:t>gratuite</a:t>
            </a:r>
            <a:r>
              <a:rPr lang="en-GB" altLang="fr-FR" sz="2800" dirty="0"/>
              <a:t>, </a:t>
            </a:r>
            <a:r>
              <a:rPr lang="en-GB" altLang="fr-FR" sz="2800" dirty="0" err="1"/>
              <a:t>en</a:t>
            </a:r>
            <a:r>
              <a:rPr lang="en-GB" altLang="fr-FR" sz="2800" dirty="0"/>
              <a:t> </a:t>
            </a:r>
            <a:r>
              <a:rPr lang="en-GB" altLang="fr-FR" sz="2800" dirty="0" err="1"/>
              <a:t>cas</a:t>
            </a:r>
            <a:r>
              <a:rPr lang="en-GB" altLang="fr-FR" sz="2800" dirty="0"/>
              <a:t> de </a:t>
            </a:r>
            <a:r>
              <a:rPr lang="en-GB" altLang="fr-FR" sz="2800" dirty="0" err="1"/>
              <a:t>perte</a:t>
            </a:r>
            <a:r>
              <a:rPr lang="en-GB" altLang="fr-FR" sz="2800" dirty="0"/>
              <a:t>, </a:t>
            </a:r>
            <a:r>
              <a:rPr lang="en-GB" altLang="fr-FR" sz="2800" dirty="0" err="1"/>
              <a:t>facturée</a:t>
            </a:r>
            <a:r>
              <a:rPr lang="en-GB" altLang="fr-FR" sz="2800"/>
              <a:t> 5€.</a:t>
            </a:r>
            <a:endParaRPr lang="en-GB" altLang="fr-FR" sz="2800" dirty="0"/>
          </a:p>
          <a:p>
            <a:pPr eaLnBrk="1" hangingPunct="1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sz="1200" dirty="0"/>
          </a:p>
          <a:p>
            <a:pPr eaLnBrk="1" hangingPunct="1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fr-FR" sz="2800" dirty="0"/>
              <a:t>Plus de 90% des </a:t>
            </a:r>
            <a:r>
              <a:rPr lang="en-GB" altLang="fr-FR" sz="2800" dirty="0" err="1"/>
              <a:t>élèves</a:t>
            </a:r>
            <a:r>
              <a:rPr lang="en-GB" altLang="fr-FR" sz="2800" dirty="0"/>
              <a:t> </a:t>
            </a:r>
            <a:r>
              <a:rPr lang="en-GB" altLang="fr-FR" sz="2800" dirty="0" err="1"/>
              <a:t>sont</a:t>
            </a:r>
            <a:r>
              <a:rPr lang="en-GB" altLang="fr-FR" sz="2800" dirty="0"/>
              <a:t> </a:t>
            </a:r>
            <a:r>
              <a:rPr lang="en-GB" altLang="fr-FR" sz="2800" dirty="0" err="1"/>
              <a:t>demi-pensionnaires</a:t>
            </a:r>
            <a:endParaRPr lang="en-GB" altLang="fr-FR" sz="2800" dirty="0"/>
          </a:p>
          <a:p>
            <a:pPr marL="0" indent="0" eaLnBrk="1" hangingPunct="1"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fr-FR" sz="1200" dirty="0"/>
          </a:p>
          <a:p>
            <a:pPr eaLnBrk="1" hangingPunct="1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altLang="fr-FR" sz="2800" dirty="0"/>
              <a:t>Facturation au forfait, remise d’ordre exceptionnelle en fonction de la durée de l’absence. Possibilité pour les externes de déjeuner au ticket (5,30€) Départ possible avant le repas si les élèves sont libérés l’après-midi mais sans remise d’ordre.</a:t>
            </a:r>
          </a:p>
          <a:p>
            <a:pPr eaLnBrk="1" hangingPunct="1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altLang="fr-FR" sz="1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838200"/>
          </a:xfrm>
        </p:spPr>
        <p:txBody>
          <a:bodyPr lIns="90000" tIns="46800" rIns="90000" bIns="46800" anchor="b"/>
          <a:lstStyle/>
          <a:p>
            <a:pPr algn="ct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br>
              <a:rPr lang="en-GB" altLang="fr-FR" dirty="0"/>
            </a:br>
            <a:r>
              <a:rPr lang="en-GB" altLang="fr-FR" dirty="0"/>
              <a:t>Les transports </a:t>
            </a:r>
            <a:r>
              <a:rPr lang="en-GB" altLang="fr-FR" dirty="0" err="1"/>
              <a:t>scolaires</a:t>
            </a:r>
            <a:r>
              <a:rPr lang="en-GB" altLang="fr-FR" dirty="0"/>
              <a:t> 1/2</a:t>
            </a:r>
            <a:endParaRPr lang="en-GB" altLang="fr-FR" sz="4000" dirty="0"/>
          </a:p>
        </p:txBody>
      </p:sp>
      <p:sp>
        <p:nvSpPr>
          <p:cNvPr id="16387" name="Rectangle 2">
            <a:extLst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1550" y="836712"/>
            <a:ext cx="8172450" cy="6289675"/>
          </a:xfrm>
        </p:spPr>
        <p:txBody>
          <a:bodyPr lIns="90000" tIns="46800" rIns="90000" bIns="46800"/>
          <a:lstStyle/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800" dirty="0">
              <a:cs typeface="Arial" panose="020B0604020202020204" pitchFamily="34" charset="0"/>
            </a:endParaRPr>
          </a:p>
          <a:p>
            <a:r>
              <a:rPr lang="fr-FR" sz="2600" dirty="0"/>
              <a:t>Les transports scolaires relèvent de la compétence de Grand Bourg  Mobilité (Rubis’ Junior) qui couvrent près d’une dizaine de communes.</a:t>
            </a:r>
          </a:p>
          <a:p>
            <a:endParaRPr lang="fr-FR" sz="1000" dirty="0"/>
          </a:p>
          <a:p>
            <a:r>
              <a:rPr lang="fr-FR" sz="2600" dirty="0"/>
              <a:t>Toutes les informations (horaires et itinéraires…) ainsi que les modalités de souscription (</a:t>
            </a:r>
            <a:r>
              <a:rPr lang="fr-FR" sz="2800" dirty="0"/>
              <a:t>abonnement 1 Aller/Retour par jour scolaire) </a:t>
            </a:r>
            <a:r>
              <a:rPr lang="fr-FR" sz="2600" dirty="0"/>
              <a:t>se trouvent sur :</a:t>
            </a:r>
          </a:p>
          <a:p>
            <a:pPr algn="ctr">
              <a:buNone/>
            </a:pPr>
            <a:r>
              <a:rPr lang="fr-FR" sz="2600" u="sng" dirty="0"/>
              <a:t>www.rubisjunior.grandbourg.fr</a:t>
            </a:r>
          </a:p>
          <a:p>
            <a:pPr algn="ctr">
              <a:buNone/>
            </a:pPr>
            <a:endParaRPr lang="fr-FR" sz="1000" dirty="0"/>
          </a:p>
          <a:p>
            <a:r>
              <a:rPr lang="fr-FR" sz="2600" dirty="0"/>
              <a:t>Les parents inscrivent leur enfant sur ce site entre le 15 juin et le 31 juillet (prévoir 20</a:t>
            </a:r>
            <a:r>
              <a:rPr lang="fr-FR" sz="2600" baseline="30000" dirty="0"/>
              <a:t>€</a:t>
            </a:r>
            <a:r>
              <a:rPr lang="fr-FR" sz="2600" dirty="0"/>
              <a:t> de frais de dossier)  : au-delà de cette date, les demandes sont traitées sans garantie pour l’élève d’avoir sa carte à la rentrée. </a:t>
            </a:r>
          </a:p>
          <a:p>
            <a:endParaRPr lang="fr-FR" sz="2600" dirty="0"/>
          </a:p>
          <a:p>
            <a:endParaRPr lang="fr-FR" sz="2600" dirty="0"/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838200"/>
          </a:xfrm>
        </p:spPr>
        <p:txBody>
          <a:bodyPr lIns="90000" tIns="46800" rIns="90000" bIns="46800" anchor="b"/>
          <a:lstStyle/>
          <a:p>
            <a:pPr algn="ct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br>
              <a:rPr lang="en-GB" altLang="fr-FR" dirty="0"/>
            </a:br>
            <a:r>
              <a:rPr lang="en-GB" altLang="fr-FR" dirty="0"/>
              <a:t>Les transports </a:t>
            </a:r>
            <a:r>
              <a:rPr lang="en-GB" altLang="fr-FR" dirty="0" err="1"/>
              <a:t>scolaires</a:t>
            </a:r>
            <a:r>
              <a:rPr lang="en-GB" altLang="fr-FR" dirty="0"/>
              <a:t> 2/2</a:t>
            </a:r>
            <a:endParaRPr lang="en-GB" altLang="fr-FR" sz="4000" dirty="0"/>
          </a:p>
        </p:txBody>
      </p:sp>
      <p:sp>
        <p:nvSpPr>
          <p:cNvPr id="16387" name="Rectangle 2">
            <a:extLst/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1550" y="908721"/>
            <a:ext cx="8172450" cy="5400600"/>
          </a:xfrm>
        </p:spPr>
        <p:txBody>
          <a:bodyPr lIns="90000" tIns="46800" rIns="90000" bIns="46800"/>
          <a:lstStyle/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800" dirty="0">
              <a:cs typeface="Arial" panose="020B0604020202020204" pitchFamily="34" charset="0"/>
            </a:endParaRPr>
          </a:p>
          <a:p>
            <a:r>
              <a:rPr lang="fr-FR" sz="2600" dirty="0"/>
              <a:t>Chaque bus est identifié (girouette au dessus du pare-brise) et qui apparaît également sur la carte de bus qui sera fourni à votre enfant.</a:t>
            </a:r>
          </a:p>
          <a:p>
            <a:endParaRPr lang="fr-FR" sz="2600" dirty="0"/>
          </a:p>
          <a:p>
            <a:r>
              <a:rPr lang="fr-FR" sz="2600" dirty="0"/>
              <a:t>L’équipe de Vie Scolaire et/ou un personnel d’encadrement sont présents au portail des bus le matin et le soir pour encadrer l'arrivée et le départ des élèves.</a:t>
            </a:r>
          </a:p>
          <a:p>
            <a:pPr>
              <a:buNone/>
            </a:pPr>
            <a:endParaRPr lang="fr-FR" sz="2600" dirty="0"/>
          </a:p>
          <a:p>
            <a:r>
              <a:rPr lang="fr-FR" sz="2600" dirty="0"/>
              <a:t>En cas de problème, un personnel reste avec l’élève jusqu’à son départ et contacte la famille.</a:t>
            </a: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600" dirty="0">
              <a:cs typeface="Arial" panose="020B0604020202020204" pitchFamily="34" charset="0"/>
            </a:endParaRPr>
          </a:p>
          <a:p>
            <a:pPr eaLnBrk="1" hangingPunct="1">
              <a:spcBef>
                <a:spcPts val="7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altLang="fr-FR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936625"/>
          </a:xfrm>
        </p:spPr>
        <p:txBody>
          <a:bodyPr/>
          <a:lstStyle/>
          <a:p>
            <a:pPr algn="ctr" eaLnBrk="1" hangingPunct="1"/>
            <a:r>
              <a:rPr lang="fr-FR" altLang="fr-FR" dirty="0"/>
              <a:t>Inscription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1124744"/>
            <a:ext cx="7772400" cy="5256584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altLang="fr-FR" sz="2600" dirty="0"/>
              <a:t>L’admission en 6ème obéit à la règle de la sectorisation</a:t>
            </a:r>
            <a:r>
              <a:rPr lang="fr-FR" altLang="fr-FR" sz="2600" b="1" dirty="0"/>
              <a:t> </a:t>
            </a:r>
            <a:r>
              <a:rPr lang="fr-FR" altLang="fr-FR" sz="2600" dirty="0"/>
              <a:t>(domicile de l’élève et non pas de l’école). Dérogation sur critères.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altLang="fr-FR" sz="2600" dirty="0"/>
              <a:t>    Notification d’affectation remise par le professeur d’école.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altLang="fr-FR" sz="1000" dirty="0"/>
          </a:p>
          <a:p>
            <a:pPr eaLnBrk="1" hangingPunct="1">
              <a:lnSpc>
                <a:spcPct val="80000"/>
              </a:lnSpc>
            </a:pPr>
            <a:r>
              <a:rPr lang="fr-FR" altLang="fr-FR" sz="2600" dirty="0"/>
              <a:t>La famille effectue l’inscription en déposant le dossier complété au collège en juin (ou boite aux lettres)</a:t>
            </a:r>
            <a:endParaRPr lang="fr-FR" altLang="fr-FR" sz="1000" dirty="0"/>
          </a:p>
          <a:p>
            <a:pPr eaLnBrk="1" hangingPunct="1">
              <a:lnSpc>
                <a:spcPct val="80000"/>
              </a:lnSpc>
            </a:pPr>
            <a:r>
              <a:rPr lang="fr-FR" altLang="fr-FR" sz="2600" dirty="0"/>
              <a:t>Transport : horaire et dépose aupr</a:t>
            </a:r>
            <a:r>
              <a:rPr lang="fr-FR" altLang="fr-FR" sz="2600" dirty="0">
                <a:latin typeface="Times New Roman" pitchFamily="18" charset="0"/>
              </a:rPr>
              <a:t>è</a:t>
            </a:r>
            <a:r>
              <a:rPr lang="fr-FR" altLang="fr-FR" sz="2600" dirty="0"/>
              <a:t>s de communauté agglomération. Demande en ligne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altLang="fr-FR" sz="1000" dirty="0"/>
          </a:p>
          <a:p>
            <a:pPr eaLnBrk="1" hangingPunct="1">
              <a:lnSpc>
                <a:spcPct val="80000"/>
              </a:lnSpc>
            </a:pPr>
            <a:r>
              <a:rPr lang="fr-FR" altLang="fr-FR" sz="2600" dirty="0"/>
              <a:t>Bourse : demande via les Services en ligne di 1</a:t>
            </a:r>
            <a:r>
              <a:rPr lang="fr-FR" altLang="fr-FR" sz="2600" baseline="30000" dirty="0"/>
              <a:t>er</a:t>
            </a:r>
            <a:r>
              <a:rPr lang="fr-FR" altLang="fr-FR" sz="2600" dirty="0"/>
              <a:t> septembre au 16 octobre.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altLang="fr-FR" sz="26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altLang="fr-FR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rre verticale">
  <a:themeElements>
    <a:clrScheme name="Barre verticale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Barre verticale">
      <a:majorFont>
        <a:latin typeface="Times New Roman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Arial Unicode MS" pitchFamily="34" charset="-128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Arial Unicode MS" pitchFamily="34" charset="-128"/>
            <a:cs typeface="Times New Roman" pitchFamily="18" charset="0"/>
          </a:defRPr>
        </a:defPPr>
      </a:lstStyle>
    </a:lnDef>
  </a:objectDefaults>
  <a:extraClrSchemeLst>
    <a:extraClrScheme>
      <a:clrScheme name="Barre verticale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re verticale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re vertical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re verticale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re verticale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re verticale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Designs\Barre verticale.pot</Template>
  <TotalTime>3010</TotalTime>
  <Words>1652</Words>
  <Application>Microsoft Office PowerPoint</Application>
  <PresentationFormat>Affichage à l'écran (4:3)</PresentationFormat>
  <Paragraphs>264</Paragraphs>
  <Slides>26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3" baseType="lpstr">
      <vt:lpstr>Arial</vt:lpstr>
      <vt:lpstr>Arial Unicode MS</vt:lpstr>
      <vt:lpstr>Calibri</vt:lpstr>
      <vt:lpstr>Quicksand</vt:lpstr>
      <vt:lpstr>Times New Roman</vt:lpstr>
      <vt:lpstr>Wingdings</vt:lpstr>
      <vt:lpstr>Barre verticale</vt:lpstr>
      <vt:lpstr>        Liaison      CM2 –6ème</vt:lpstr>
      <vt:lpstr>        Liaison      CM2 –6ème</vt:lpstr>
      <vt:lpstr>Encadrement</vt:lpstr>
      <vt:lpstr>Présentation PowerPoint</vt:lpstr>
      <vt:lpstr>La vie scolaire</vt:lpstr>
      <vt:lpstr>La cantine</vt:lpstr>
      <vt:lpstr> Les transports scolaires 1/2</vt:lpstr>
      <vt:lpstr> Les transports scolaires 2/2</vt:lpstr>
      <vt:lpstr>Inscription</vt:lpstr>
      <vt:lpstr>        Liaison      CM2 –6ème</vt:lpstr>
      <vt:lpstr>Les finalités du collège</vt:lpstr>
      <vt:lpstr>L’offre au collège</vt:lpstr>
      <vt:lpstr>Les adaptations</vt:lpstr>
      <vt:lpstr>La mise en œuvre</vt:lpstr>
      <vt:lpstr>Formation du futur citoyen</vt:lpstr>
      <vt:lpstr>Le bien-être de l’élève</vt:lpstr>
      <vt:lpstr>Co-éducation famille collège</vt:lpstr>
      <vt:lpstr>L’Espace numérique de travail (ENT)</vt:lpstr>
      <vt:lpstr>Réussir sa scolarité en classe 1/2</vt:lpstr>
      <vt:lpstr>Réussir sa scolarité en classe 2/2</vt:lpstr>
      <vt:lpstr>Réussir sa scolarité à la maison 1/3</vt:lpstr>
      <vt:lpstr>Réussir sa scolarité à la maison 2/3</vt:lpstr>
      <vt:lpstr>Réussir sa scolarité à la maison 3/3</vt:lpstr>
      <vt:lpstr>        Liaison      CM2 –6ème</vt:lpstr>
      <vt:lpstr>D’écolier à collégien…</vt:lpstr>
      <vt:lpstr>Le 1er mois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clg les hauts de l'arc</dc:creator>
  <cp:lastModifiedBy>principale</cp:lastModifiedBy>
  <cp:revision>251</cp:revision>
  <dcterms:modified xsi:type="dcterms:W3CDTF">2025-09-01T09:10:22Z</dcterms:modified>
</cp:coreProperties>
</file>